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  <p:sldMasterId id="2147483888" r:id="rId2"/>
    <p:sldMasterId id="2147483900" r:id="rId3"/>
  </p:sldMasterIdLst>
  <p:notesMasterIdLst>
    <p:notesMasterId r:id="rId26"/>
  </p:notesMasterIdLst>
  <p:sldIdLst>
    <p:sldId id="264" r:id="rId4"/>
    <p:sldId id="268" r:id="rId5"/>
    <p:sldId id="261" r:id="rId6"/>
    <p:sldId id="259" r:id="rId7"/>
    <p:sldId id="269" r:id="rId8"/>
    <p:sldId id="271" r:id="rId9"/>
    <p:sldId id="270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5" r:id="rId22"/>
    <p:sldId id="287" r:id="rId23"/>
    <p:sldId id="284" r:id="rId24"/>
    <p:sldId id="288" r:id="rId25"/>
  </p:sldIdLst>
  <p:sldSz cx="9144000" cy="6858000" type="screen4x3"/>
  <p:notesSz cx="6788150" cy="992346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6A8"/>
    <a:srgbClr val="FFD961"/>
    <a:srgbClr val="F4E784"/>
    <a:srgbClr val="D8C434"/>
    <a:srgbClr val="B8C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 snapToGrid="0">
      <p:cViewPr>
        <p:scale>
          <a:sx n="79" d="100"/>
          <a:sy n="79" d="100"/>
        </p:scale>
        <p:origin x="-170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4925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A0361-8C25-4338-B290-F41B58B59CE6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3288"/>
            <a:ext cx="5429250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498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4925" y="942498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A12AF-1C88-4562-BE1D-34CC844E6F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7800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6A12AF-1C88-4562-BE1D-34CC844E6F57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0012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6A12AF-1C88-4562-BE1D-34CC844E6F57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0117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406041" y="-5938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8153400" y="0"/>
                <a:ext cx="990600" cy="6858000"/>
                <a:chOff x="0" y="0"/>
                <a:chExt cx="990600" cy="6858000"/>
              </a:xfrm>
            </p:grpSpPr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627872" y="1404479"/>
            <a:ext cx="7882891" cy="458167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Imputabilità: dai 14 anni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Accertamento della capacità di intendere e volere al momento della commissione del reato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Minore  come soggetto attivo e partecipe nel processo penale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Non interruzione dei processi educativi in atto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Residualità del ricorso alla carcerazione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Ruolo dei servizi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Individuazioni di misure cautelari  in attesa di una definizione processuale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Sospensione del processo e messa alla prova (MAP)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27874" y="137644"/>
            <a:ext cx="7882890" cy="8820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IL PROCESSO PENALE MINORILE </a:t>
            </a:r>
            <a:br>
              <a:rPr lang="it-IT" dirty="0" smtClean="0"/>
            </a:br>
            <a:r>
              <a:rPr lang="it-IT" dirty="0" smtClean="0"/>
              <a:t>PRINCIPI E CARATTERISTICHE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72477" y="6017820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89" name="Rectangle 88"/>
          <p:cNvSpPr/>
          <p:nvPr/>
        </p:nvSpPr>
        <p:spPr>
          <a:xfrm>
            <a:off x="206616" y="6453336"/>
            <a:ext cx="8739692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  <a:prstGeom prst="rect">
            <a:avLst/>
          </a:prstGeom>
        </p:spPr>
        <p:txBody>
          <a:bodyPr anchor="b"/>
          <a:lstStyle>
            <a:lvl1pPr algn="l">
              <a:defRPr sz="2400"/>
            </a:lvl1pPr>
          </a:lstStyle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99F83EC-03FF-4A1F-8ECF-2E5E4641B2B0}" type="slidenum">
              <a:rPr lang="it-IT" smtClean="0">
                <a:solidFill>
                  <a:srgbClr val="0F6FC6"/>
                </a:solidFill>
              </a:rPr>
              <a:pPr/>
              <a:t>‹N›</a:t>
            </a:fld>
            <a:endParaRPr lang="it-IT">
              <a:solidFill>
                <a:srgbClr val="0F6FC6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347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305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7077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4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6219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4992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9980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608761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7842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37302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  <a:prstGeom prst="rect">
            <a:avLst/>
          </a:prstGeo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fld id="{6C06E03D-1613-4C9F-B466-4EA4B913CF9E}" type="datetimeFigureOut">
              <a:rPr lang="it-IT" smtClean="0"/>
              <a:pPr/>
              <a:t>26/11/2013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srgbClr val="0F6F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899F83EC-03FF-4A1F-8ECF-2E5E4641B2B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843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D75B8-B1D3-4997-9187-43CABACC5F7A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04F77-7FE9-4C6A-BDA0-9AE1BEF6AD2D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7264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A48B6-22D1-4787-92F8-22F0552016A3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F9BE2-2977-4C82-8321-56EE9A59EE13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031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EB6E5-6966-4808-B65B-DD6FB59EE160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D110A-7C01-499F-BAC8-A32DCB9E8D73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8290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2DE73-0971-4B98-8663-E9544078225F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D537C-2420-43C0-967F-9E3C4E59EE92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131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6F634-B0E3-4EC1-A6B3-34A5A42FEC32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570FB-3131-40FB-B07F-D9AE9765DBA8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1649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7C84E-365D-42B0-A4E3-593E4A310E1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53322-8CC7-4ACB-8C3C-EE3DFBC2CE39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3646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FEB43-102C-4EC6-BBBA-88EE843250E6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50170-502B-4011-A26A-11BDE5F60E49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198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A2EC7-E3AF-4F63-8DA3-E91B021E23DB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FB548-FC41-4084-8696-159A259F4983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4430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75E9D-E67E-4624-8C39-65571B74EFC0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AD61B-087F-40DC-AB90-FD661A1F8AD6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9756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D1007-D2B8-41B5-8F47-935DB0DD3AF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7B25E-4742-4B34-BB04-8BDFC944436E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6491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7BA74-A56B-4A0E-96E2-C4EC90BE6407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26BB0-D2C8-4E1C-827A-BC8DFB7FDA62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715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79821" y="38595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 userDrawn="1"/>
        </p:nvSpPr>
        <p:spPr>
          <a:xfrm>
            <a:off x="3888784" y="220214"/>
            <a:ext cx="4783672" cy="6078462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 userDrawn="1"/>
        </p:nvSpPr>
        <p:spPr>
          <a:xfrm>
            <a:off x="3995936" y="253046"/>
            <a:ext cx="4595545" cy="2346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995936" y="6088284"/>
            <a:ext cx="4538463" cy="894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0578" y="5639106"/>
            <a:ext cx="3493664" cy="365125"/>
          </a:xfrm>
        </p:spPr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8663" y="2744427"/>
            <a:ext cx="3720599" cy="328387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961389" y="712497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 smtClean="0"/>
              <a:t>Fare clic per </a:t>
            </a:r>
            <a:r>
              <a:rPr lang="it-IT" dirty="0" err="1" smtClean="0"/>
              <a:t>mdificare</a:t>
            </a:r>
            <a:r>
              <a:rPr lang="it-IT" dirty="0" smtClean="0"/>
              <a:t> stili del testo dello schema</a:t>
            </a:r>
          </a:p>
        </p:txBody>
      </p:sp>
      <p:sp>
        <p:nvSpPr>
          <p:cNvPr id="87" name="Rectangle 60"/>
          <p:cNvSpPr/>
          <p:nvPr userDrawn="1"/>
        </p:nvSpPr>
        <p:spPr>
          <a:xfrm flipV="1">
            <a:off x="306617" y="6154879"/>
            <a:ext cx="332928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3139292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04FB71E-B098-46A8-8945-12F1D238AB89}" type="datetimeFigureOut">
              <a:rPr lang="it-IT" smtClean="0"/>
              <a:t>26/11/2013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BCE04C4-D0B3-4EEF-9561-2D2CA0B2C394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500514" y="322731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806824" y="-21511"/>
            <a:ext cx="7480187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 userDrawn="1"/>
        </p:nvSpPr>
        <p:spPr>
          <a:xfrm>
            <a:off x="948626" y="10762"/>
            <a:ext cx="7196582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25E1E1-5A50-4925-9FF5-378DF3FFDE47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26/11/2013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2FB824-03F6-43AF-9624-1CFF72A30B2E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718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39953" y="2744427"/>
            <a:ext cx="4289310" cy="3283875"/>
          </a:xfrm>
        </p:spPr>
        <p:txBody>
          <a:bodyPr>
            <a:normAutofit fontScale="90000"/>
          </a:bodyPr>
          <a:lstStyle/>
          <a:p>
            <a:r>
              <a:rPr lang="it-IT" sz="3000" b="1" dirty="0">
                <a:solidFill>
                  <a:srgbClr val="0F6FC6"/>
                </a:solidFill>
              </a:rPr>
              <a:t>La rete istituzionale nella gestione dei disturbi psichici e dell’acuzie psichiatrica in adolescenza e in età </a:t>
            </a:r>
            <a:r>
              <a:rPr lang="it-IT" sz="3000" b="1" dirty="0" smtClean="0">
                <a:solidFill>
                  <a:srgbClr val="0F6FC6"/>
                </a:solidFill>
              </a:rPr>
              <a:t>giovanile</a:t>
            </a:r>
            <a:br>
              <a:rPr lang="it-IT" sz="3000" b="1" dirty="0" smtClean="0">
                <a:solidFill>
                  <a:srgbClr val="0F6FC6"/>
                </a:solidFill>
              </a:rPr>
            </a:br>
            <a:endParaRPr lang="it-IT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243841" y="434260"/>
            <a:ext cx="2365375" cy="208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628" y="434260"/>
            <a:ext cx="2365375" cy="208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tangolo 3"/>
          <p:cNvSpPr/>
          <p:nvPr/>
        </p:nvSpPr>
        <p:spPr>
          <a:xfrm>
            <a:off x="323528" y="5445224"/>
            <a:ext cx="2430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Garbagnate Milanese</a:t>
            </a:r>
          </a:p>
          <a:p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novembre 2013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61" y="392633"/>
            <a:ext cx="4143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0" y="849878"/>
            <a:ext cx="219551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660232" y="6453336"/>
            <a:ext cx="22807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25436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23257" y="0"/>
            <a:ext cx="7119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Linee Guida in materia di inclusione sociale a favore delle persone sottoposte a provvedimenti dell’Autorità </a:t>
            </a: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Giudiziaria 2008</a:t>
            </a:r>
            <a:endParaRPr lang="it-IT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947057" y="918709"/>
            <a:ext cx="7195457" cy="2231454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Tx/>
              <a:buNone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it-IT" sz="1600" b="1" dirty="0" smtClean="0">
                <a:solidFill>
                  <a:srgbClr val="C00000"/>
                </a:solidFill>
              </a:rPr>
              <a:t>Patto di inclusione sociale</a:t>
            </a:r>
          </a:p>
          <a:p>
            <a:pPr marL="457200" indent="-457200">
              <a:buFontTx/>
              <a:buNone/>
            </a:pPr>
            <a:endParaRPr lang="it-IT" sz="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FontTx/>
              <a:buNone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Stato, Regioni ed Enti Locali si assumono la responsabilità condivisa della lotta all’esclusione sociale anche delle persone sottoposte a provvedimenti del A.G., al fine di produrre interventi che incidano su:</a:t>
            </a:r>
          </a:p>
          <a:p>
            <a:pPr marL="457200" indent="-282575">
              <a:buFont typeface="Wingdings" pitchFamily="2" charset="2"/>
              <a:buChar char="Ø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Recidiva</a:t>
            </a:r>
          </a:p>
          <a:p>
            <a:pPr marL="457200" indent="-282575">
              <a:buFont typeface="Wingdings" pitchFamily="2" charset="2"/>
              <a:buChar char="Ø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Sicurezza dei territori</a:t>
            </a:r>
          </a:p>
          <a:p>
            <a:pPr marL="457200" indent="-282575">
              <a:buFont typeface="Wingdings" pitchFamily="2" charset="2"/>
              <a:buChar char="Ø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Qualità della vita delle comunità</a:t>
            </a: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947057" y="3484219"/>
            <a:ext cx="7195457" cy="2703059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342900">
              <a:buFontTx/>
              <a:buNone/>
            </a:pPr>
            <a:r>
              <a:rPr lang="it-IT" sz="1200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it-IT" sz="1600" b="1" dirty="0" smtClean="0">
                <a:solidFill>
                  <a:srgbClr val="C00000"/>
                </a:solidFill>
              </a:rPr>
              <a:t>Tra gli obiettivi del Patto</a:t>
            </a:r>
          </a:p>
          <a:p>
            <a:pPr indent="-342900">
              <a:buFontTx/>
              <a:buNone/>
            </a:pPr>
            <a:endParaRPr lang="it-IT" sz="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Potenziare la collaborazione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tra i diversi livelli di governo e rafforzare le politiche territoriali, coinvolgendo il volontariato e il terzo settore e valorizzando le buone prassi attivate al livello locale</a:t>
            </a:r>
          </a:p>
          <a:p>
            <a:pPr>
              <a:buFont typeface="Wingdings" pitchFamily="2" charset="2"/>
              <a:buChar char="q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Rafforzare il coinvolgimento del sistema produttivo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nel sistema di rete</a:t>
            </a:r>
          </a:p>
          <a:p>
            <a:pPr>
              <a:buFont typeface="Wingdings" pitchFamily="2" charset="2"/>
              <a:buChar char="q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Garantire l’interesse del minore entrato nel circuito penale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attraverso la piena integrazione degli interventi dei Servizi della Giustizia Minorile e la rete dei Servizi pubblici e privati del territorio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11630" y="6128299"/>
            <a:ext cx="3603170" cy="38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it-IT" sz="900" dirty="0">
                <a:solidFill>
                  <a:schemeClr val="accent1">
                    <a:lumMod val="50000"/>
                  </a:schemeClr>
                </a:solidFill>
              </a:rPr>
              <a:t>Commissione Nazionale Consultiva e di </a:t>
            </a:r>
            <a:r>
              <a:rPr lang="it-IT" sz="900" dirty="0" smtClean="0">
                <a:solidFill>
                  <a:schemeClr val="accent1">
                    <a:lumMod val="50000"/>
                  </a:schemeClr>
                </a:solidFill>
              </a:rPr>
              <a:t>Coordinamento</a:t>
            </a:r>
            <a:endParaRPr lang="it-IT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it-IT" sz="900" dirty="0">
                <a:solidFill>
                  <a:schemeClr val="accent1">
                    <a:lumMod val="50000"/>
                  </a:schemeClr>
                </a:solidFill>
              </a:rPr>
              <a:t>con le Regioni, gli Enti Locali ed il Volontariato</a:t>
            </a:r>
            <a:br>
              <a:rPr lang="it-IT" sz="900" dirty="0">
                <a:solidFill>
                  <a:schemeClr val="accent1">
                    <a:lumMod val="50000"/>
                  </a:schemeClr>
                </a:solidFill>
              </a:rPr>
            </a:br>
            <a:endParaRPr lang="it-IT" sz="9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399793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023257" y="0"/>
            <a:ext cx="7119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Linee Guida in materia di inclusione sociale a favore delle persone sottoposte a provvedimenti dell’Autorità </a:t>
            </a: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Giudiziaria 2008</a:t>
            </a:r>
            <a:endParaRPr lang="it-IT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696685" y="685800"/>
            <a:ext cx="7772400" cy="5421086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342900" algn="ctr">
              <a:lnSpc>
                <a:spcPct val="80000"/>
              </a:lnSpc>
              <a:buFontTx/>
              <a:buNone/>
            </a:pPr>
            <a:r>
              <a:rPr lang="it-IT" sz="1600" b="1" dirty="0" smtClean="0">
                <a:solidFill>
                  <a:srgbClr val="C00000"/>
                </a:solidFill>
              </a:rPr>
              <a:t>Azioni</a:t>
            </a:r>
          </a:p>
          <a:p>
            <a:pPr marL="0" indent="0">
              <a:buFont typeface="Wingdings 2" pitchFamily="18" charset="2"/>
              <a:buNone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Le azioni previste sono volte a:</a:t>
            </a:r>
          </a:p>
          <a:p>
            <a:pPr>
              <a:buFont typeface="Wingdings" pitchFamily="2" charset="2"/>
              <a:buChar char="§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Sensibilizzare la collettività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 sulle tematiche della legalità, della mediazione dei conflitti, della sicurezza sociale.</a:t>
            </a:r>
          </a:p>
          <a:p>
            <a:pPr>
              <a:buFont typeface="Wingdings" pitchFamily="2" charset="2"/>
              <a:buChar char="§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Migliorare la qualità della vita in carcere</a:t>
            </a:r>
          </a:p>
          <a:p>
            <a:pPr>
              <a:buFont typeface="Wingdings" pitchFamily="2" charset="2"/>
              <a:buChar char="§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Offrire sostegno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 e accompagnamento anche alle persone con particolare fragilità </a:t>
            </a:r>
            <a:r>
              <a:rPr lang="it-IT" sz="1600" dirty="0" err="1" smtClean="0">
                <a:solidFill>
                  <a:schemeClr val="accent1">
                    <a:lumMod val="50000"/>
                  </a:schemeClr>
                </a:solidFill>
              </a:rPr>
              <a:t>psico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-sociale</a:t>
            </a:r>
          </a:p>
          <a:p>
            <a:pPr>
              <a:buFont typeface="Wingdings" pitchFamily="2" charset="2"/>
              <a:buChar char="§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Offrire opportunità di reinserimento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alle persone in esecuzione penale esterna</a:t>
            </a:r>
          </a:p>
          <a:p>
            <a:pPr>
              <a:buFont typeface="Wingdings" pitchFamily="2" charset="2"/>
              <a:buChar char="§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Favorire in ambito minorile una politica coordinata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per la realizzazione di obiettivi ed interventi rivolti alla prevenzione secondaria e terziaria in materia socio-assistenziale e sanitaria, con particolare attenzione a:</a:t>
            </a:r>
          </a:p>
          <a:p>
            <a:pPr marL="542925" indent="-180975">
              <a:buFont typeface="Courier New" pitchFamily="49" charset="0"/>
              <a:buChar char="o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Interventi </a:t>
            </a: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a favore dell’utenza femminile</a:t>
            </a:r>
          </a:p>
          <a:p>
            <a:pPr marL="542925" indent="-180975">
              <a:buFont typeface="Courier New" pitchFamily="49" charset="0"/>
              <a:buChar char="o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Interventi </a:t>
            </a: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a favore degli autori e delle vittime di reati sess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uali</a:t>
            </a:r>
          </a:p>
          <a:p>
            <a:pPr marL="542925" indent="-180975">
              <a:buFont typeface="Courier New" pitchFamily="49" charset="0"/>
              <a:buChar char="o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Interventi </a:t>
            </a: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a favore dell’utenza penale minorile straniera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, con particolare riguardo ai minori stranieri “non accompagnati”</a:t>
            </a:r>
          </a:p>
          <a:p>
            <a:pPr>
              <a:buFont typeface="Wingdings" pitchFamily="2" charset="2"/>
              <a:buChar char="§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Attivare un percorso di responsabilizzazione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nei confronti del minore autore di reato, delle vittime e della collettività, in linea con le risoluzione internazionali in materia di giustizia riparativa e di attività di mediazione</a:t>
            </a:r>
          </a:p>
          <a:p>
            <a:pPr>
              <a:buFont typeface="Wingdings" pitchFamily="2" charset="2"/>
              <a:buChar char="§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Favorire la formazione congiunta degli operatori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it-IT" sz="12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11630" y="6215744"/>
            <a:ext cx="3603170" cy="38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it-IT" sz="900" dirty="0">
                <a:solidFill>
                  <a:schemeClr val="accent1">
                    <a:lumMod val="50000"/>
                  </a:schemeClr>
                </a:solidFill>
              </a:rPr>
              <a:t>Commissione Nazionale Consultiva e di </a:t>
            </a:r>
            <a:r>
              <a:rPr lang="it-IT" sz="900" dirty="0" smtClean="0">
                <a:solidFill>
                  <a:schemeClr val="accent1">
                    <a:lumMod val="50000"/>
                  </a:schemeClr>
                </a:solidFill>
              </a:rPr>
              <a:t>Coordinamento</a:t>
            </a:r>
            <a:endParaRPr lang="it-IT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it-IT" sz="900" dirty="0">
                <a:solidFill>
                  <a:schemeClr val="accent1">
                    <a:lumMod val="50000"/>
                  </a:schemeClr>
                </a:solidFill>
              </a:rPr>
              <a:t>con le Regioni, gli Enti Locali ed il Volontariato</a:t>
            </a:r>
            <a:br>
              <a:rPr lang="it-IT" sz="900" dirty="0">
                <a:solidFill>
                  <a:schemeClr val="accent1">
                    <a:lumMod val="50000"/>
                  </a:schemeClr>
                </a:solidFill>
              </a:rPr>
            </a:br>
            <a:endParaRPr lang="it-IT" sz="9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193848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979714" y="0"/>
            <a:ext cx="71736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Linee Guida in materia di inclusione sociale a favore delle persone sottoposte a provvedimenti dell’Autorità Giudiziaria 2008</a:t>
            </a: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598714" y="747713"/>
            <a:ext cx="8120744" cy="5380944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it-IT" sz="1400" b="1" u="sng" dirty="0" smtClean="0">
                <a:solidFill>
                  <a:srgbClr val="C00000"/>
                </a:solidFill>
              </a:rPr>
              <a:t>Obiettivi specifici da perseguire per garantire l’esercizio dei diritti dei minori/giovani adulti</a:t>
            </a:r>
          </a:p>
          <a:p>
            <a:pPr>
              <a:buFontTx/>
              <a:buNone/>
            </a:pPr>
            <a:endParaRPr lang="it-IT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Garantire</a:t>
            </a: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 l’accesso ad un’adeguata informazione sulla </a:t>
            </a: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rete delle risorse</a:t>
            </a: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 pubbliche e del privato sociale</a:t>
            </a:r>
          </a:p>
          <a:p>
            <a:pPr>
              <a:buFont typeface="Wingdings" pitchFamily="2" charset="2"/>
              <a:buChar char="Ø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Sviluppare azioni integrate di verifica e monitoraggio </a:t>
            </a: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dei processi di accoglienza residenziale dei minori sottoposti a provvedimenti dell’A.G. minorile</a:t>
            </a:r>
          </a:p>
          <a:p>
            <a:pPr>
              <a:buFont typeface="Wingdings" pitchFamily="2" charset="2"/>
              <a:buChar char="Ø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Garantire un supporto per l’orientamento, la formazione professionale e l’inserimento lavorativo</a:t>
            </a:r>
          </a:p>
          <a:p>
            <a:pPr>
              <a:buFont typeface="Wingdings" pitchFamily="2" charset="2"/>
              <a:buChar char="Ø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Sviluppare e qualificare un sistema di offerte di risorse residenziali e semiresidenziali </a:t>
            </a: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che rispondano anche alle esigenze dei minori entrati nel circuito penale</a:t>
            </a:r>
          </a:p>
          <a:p>
            <a:pPr>
              <a:buFont typeface="Wingdings" pitchFamily="2" charset="2"/>
              <a:buChar char="Ø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Pianificare interventi di prevenzione, diagnosi precoce e terapia dei disturbi mentali </a:t>
            </a: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in età pre-adolescenziale e adolescenziale</a:t>
            </a:r>
          </a:p>
          <a:p>
            <a:pPr>
              <a:buFont typeface="Wingdings" pitchFamily="2" charset="2"/>
              <a:buChar char="Ø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Attivare interventi per la prevenzione e la cura del disagio psichico nelle carceri</a:t>
            </a:r>
          </a:p>
          <a:p>
            <a:pPr>
              <a:buFont typeface="Wingdings" pitchFamily="2" charset="2"/>
              <a:buChar char="Ø"/>
            </a:pPr>
            <a:endParaRPr lang="it-IT" sz="14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it-IT" sz="1400" b="1" u="sng" dirty="0" smtClean="0">
                <a:solidFill>
                  <a:schemeClr val="accent1">
                    <a:lumMod val="50000"/>
                  </a:schemeClr>
                </a:solidFill>
              </a:rPr>
              <a:t>Per i minori stranieri, in particolare</a:t>
            </a: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pPr marL="533400" indent="-174625"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Rendere fruibili i percorsi alternativi alla detenzione</a:t>
            </a:r>
          </a:p>
          <a:p>
            <a:pPr marL="533400" indent="-174625"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Realizzare progettualità che prevedano un servizio di mediazione culturale</a:t>
            </a:r>
          </a:p>
          <a:p>
            <a:pPr marL="533400" indent="-174625"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Sostenere il diritto allo studio</a:t>
            </a:r>
          </a:p>
          <a:p>
            <a:pPr marL="533400" indent="-174625"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Favorire un’offerta formativa integrata tra istruzione e formazione professionale</a:t>
            </a:r>
          </a:p>
          <a:p>
            <a:pPr marL="533400" indent="-174625"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1">
                    <a:lumMod val="50000"/>
                  </a:schemeClr>
                </a:solidFill>
              </a:rPr>
              <a:t>Prevedere che il trattamento sanitario per gli stranieri tenga conto anche delle patologie specifiche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762001" y="6071318"/>
            <a:ext cx="3603170" cy="38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it-IT" sz="900" dirty="0">
                <a:solidFill>
                  <a:schemeClr val="accent1">
                    <a:lumMod val="50000"/>
                  </a:schemeClr>
                </a:solidFill>
              </a:rPr>
              <a:t>Commissione Nazionale Consultiva e di </a:t>
            </a:r>
            <a:r>
              <a:rPr lang="it-IT" sz="900" dirty="0" smtClean="0">
                <a:solidFill>
                  <a:schemeClr val="accent1">
                    <a:lumMod val="50000"/>
                  </a:schemeClr>
                </a:solidFill>
              </a:rPr>
              <a:t>Coordinamento</a:t>
            </a:r>
            <a:endParaRPr lang="it-IT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it-IT" sz="900" dirty="0">
                <a:solidFill>
                  <a:schemeClr val="accent1">
                    <a:lumMod val="50000"/>
                  </a:schemeClr>
                </a:solidFill>
              </a:rPr>
              <a:t>con le Regioni, gli Enti Locali ed il Volontariato</a:t>
            </a:r>
            <a:br>
              <a:rPr lang="it-IT" sz="900" dirty="0">
                <a:solidFill>
                  <a:schemeClr val="accent1">
                    <a:lumMod val="50000"/>
                  </a:schemeClr>
                </a:solidFill>
              </a:rPr>
            </a:br>
            <a:endParaRPr lang="it-IT" sz="9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130473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12371" y="76200"/>
            <a:ext cx="701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b="1" i="1" dirty="0">
                <a:solidFill>
                  <a:schemeClr val="accent1">
                    <a:lumMod val="50000"/>
                  </a:schemeClr>
                </a:solidFill>
              </a:rPr>
              <a:t>DPCM 1 APRILE 2008 – LINEE DI INDIRIZZO</a:t>
            </a:r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740228" y="856357"/>
            <a:ext cx="78377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1600" b="1" i="1" dirty="0">
                <a:solidFill>
                  <a:schemeClr val="accent1">
                    <a:lumMod val="50000"/>
                  </a:schemeClr>
                </a:solidFill>
              </a:rPr>
              <a:t>OBIETTIVO PRIORITARIO PER LA TUTELA DELLA SALUTE IN AREA PENALE MINORILE</a:t>
            </a:r>
            <a:endParaRPr lang="it-IT" sz="16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  <a:p>
            <a:pPr algn="just">
              <a:defRPr/>
            </a:pPr>
            <a:r>
              <a:rPr lang="it-IT" sz="1600" b="1" dirty="0">
                <a:solidFill>
                  <a:srgbClr val="C00000"/>
                </a:solidFill>
              </a:rPr>
              <a:t>“Promuovere lo sviluppo psico-fisico dei soggetti minorenni sottoposti a provvedimento penale</a:t>
            </a:r>
            <a:r>
              <a:rPr lang="it-IT" sz="1600" b="1" dirty="0" smtClean="0">
                <a:solidFill>
                  <a:srgbClr val="C00000"/>
                </a:solidFill>
              </a:rPr>
              <a:t>”</a:t>
            </a:r>
          </a:p>
          <a:p>
            <a:pPr algn="ctr">
              <a:defRPr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Mediante</a:t>
            </a:r>
            <a:endParaRPr lang="it-IT" sz="1600" dirty="0">
              <a:solidFill>
                <a:schemeClr val="accent1">
                  <a:lumMod val="50000"/>
                </a:schemeClr>
              </a:solidFill>
            </a:endParaRPr>
          </a:p>
          <a:p>
            <a:pPr marL="174625" indent="-174625">
              <a:buFont typeface="Arial" pitchFamily="34" charset="0"/>
              <a:buChar char="•"/>
              <a:defRPr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Definizione </a:t>
            </a: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delle modalità organizzative e di funzionamento del servizio </a:t>
            </a: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sanitario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 in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Istituto e di integrazione con la rete dei servizi sanitari regionali per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garantire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continuità assistenziale</a:t>
            </a:r>
          </a:p>
          <a:p>
            <a:pPr marL="174625" indent="-174625">
              <a:buFont typeface="Arial" pitchFamily="34" charset="0"/>
              <a:buChar char="•"/>
              <a:tabLst>
                <a:tab pos="2873375" algn="l"/>
              </a:tabLst>
              <a:defRPr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Attenzione </a:t>
            </a: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alle patologie che comportano interventi a lungo termine di presa </a:t>
            </a: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in </a:t>
            </a: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carico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, con particolare riferimento alle situazioni in cui si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manifestino problemi correlati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alla tossicodipendenza o a malattie mentali</a:t>
            </a:r>
          </a:p>
          <a:p>
            <a:pPr marL="174625" indent="-174625">
              <a:buFont typeface="Arial" pitchFamily="34" charset="0"/>
              <a:buChar char="•"/>
              <a:defRPr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Cooperazione </a:t>
            </a: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tra l’area sanitaria e l’area </a:t>
            </a:r>
            <a:r>
              <a:rPr lang="it-IT" sz="1600" b="1" dirty="0" err="1">
                <a:solidFill>
                  <a:schemeClr val="accent1">
                    <a:lumMod val="50000"/>
                  </a:schemeClr>
                </a:solidFill>
              </a:rPr>
              <a:t>trattamentale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, sia in Istituto sia in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area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penale esterna, attraverso la definizione di specifici Protocolli ed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Accordi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operativi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buFont typeface="Arial" pitchFamily="34" charset="0"/>
              <a:buChar char="•"/>
              <a:defRPr/>
            </a:pPr>
            <a:endParaRPr lang="it-IT" sz="16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it-IT" sz="1600" b="1" u="sng" dirty="0">
                <a:solidFill>
                  <a:schemeClr val="accent1">
                    <a:lumMod val="50000"/>
                  </a:schemeClr>
                </a:solidFill>
              </a:rPr>
              <a:t>Finalità da </a:t>
            </a:r>
            <a:r>
              <a:rPr lang="it-IT" sz="1600" b="1" u="sng" dirty="0" smtClean="0">
                <a:solidFill>
                  <a:schemeClr val="accent1">
                    <a:lumMod val="50000"/>
                  </a:schemeClr>
                </a:solidFill>
              </a:rPr>
              <a:t>tutelare</a:t>
            </a:r>
          </a:p>
          <a:p>
            <a:pPr algn="ctr">
              <a:defRPr/>
            </a:pPr>
            <a:endParaRPr lang="it-IT" sz="1600" u="sng" dirty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defRPr/>
            </a:pP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“fornire all’Autorità Giudiziaria, attraverso la valutazione della personalità del minorenne (ex art.9 del D.P.R.448/88), tutti gli elementi necessari ad adottare la misura penale più idonea al trattamento e al recupero del minore autore di reato”</a:t>
            </a:r>
          </a:p>
        </p:txBody>
      </p:sp>
      <p:sp>
        <p:nvSpPr>
          <p:cNvPr id="4" name="Rettangolo 3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138050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957943" y="0"/>
            <a:ext cx="7010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“Linee di indirizzo per l’assistenza ai minori sottoposti a provvedimento dell’Autorità Giudiziaria” del 17 novembre 2009</a:t>
            </a:r>
            <a:endParaRPr lang="it-IT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33400" y="704517"/>
            <a:ext cx="81534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b="1" dirty="0">
                <a:solidFill>
                  <a:srgbClr val="C00000"/>
                </a:solidFill>
              </a:rPr>
              <a:t>Principi base</a:t>
            </a:r>
          </a:p>
          <a:p>
            <a:endParaRPr lang="it-IT" sz="1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marL="174625" indent="-174625">
              <a:buFont typeface="Arial" charset="0"/>
              <a:buChar char="•"/>
            </a:pPr>
            <a:r>
              <a:rPr lang="it-IT" sz="1600" b="1" dirty="0" smtClean="0">
                <a:solidFill>
                  <a:srgbClr val="C00000"/>
                </a:solidFill>
              </a:rPr>
              <a:t>l’idea </a:t>
            </a:r>
            <a:r>
              <a:rPr lang="it-IT" sz="1600" b="1" dirty="0">
                <a:solidFill>
                  <a:srgbClr val="C00000"/>
                </a:solidFill>
              </a:rPr>
              <a:t>di salute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, intesa non solo come assenza di malattia, ma </a:t>
            </a:r>
            <a:r>
              <a:rPr lang="it-IT" sz="1600" b="1" dirty="0">
                <a:solidFill>
                  <a:srgbClr val="C00000"/>
                </a:solidFill>
              </a:rPr>
              <a:t>come </a:t>
            </a:r>
            <a:r>
              <a:rPr lang="it-IT" sz="1600" b="1" dirty="0" smtClean="0">
                <a:solidFill>
                  <a:srgbClr val="C00000"/>
                </a:solidFill>
              </a:rPr>
              <a:t>condizione di benessere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 in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cui gli aspetti psicologici si connettono a quelli sociali 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culturali</a:t>
            </a:r>
            <a:b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it-IT" sz="1000" dirty="0">
              <a:solidFill>
                <a:schemeClr val="accent1">
                  <a:lumMod val="50000"/>
                </a:schemeClr>
              </a:solidFill>
            </a:endParaRPr>
          </a:p>
          <a:p>
            <a:pPr marL="174625" indent="-174625">
              <a:buFont typeface="Arial" charset="0"/>
              <a:buChar char="•"/>
            </a:pPr>
            <a:r>
              <a:rPr lang="it-IT" sz="1600" b="1" dirty="0" smtClean="0">
                <a:solidFill>
                  <a:srgbClr val="C00000"/>
                </a:solidFill>
              </a:rPr>
              <a:t>l’integrazione </a:t>
            </a:r>
            <a:r>
              <a:rPr lang="it-IT" sz="1600" b="1" dirty="0">
                <a:solidFill>
                  <a:srgbClr val="C00000"/>
                </a:solidFill>
              </a:rPr>
              <a:t>degli interventi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, partendo dall’assunto che la qualità delle azioni delle istituzioni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degli operatori che intervengono in campo minorile non possa prescindere da una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concreta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interazione che si realizzi in tutte le fasi dell’intervento, dall’”attività conoscitivo valutativa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all’elaborazione ed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all’attuazione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delle ipotesi progettuali, alle azioni di controllo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”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br>
              <a:rPr lang="it-IT" sz="1600" dirty="0">
                <a:solidFill>
                  <a:schemeClr val="accent1">
                    <a:lumMod val="50000"/>
                  </a:schemeClr>
                </a:solidFill>
              </a:rPr>
            </a:br>
            <a:endParaRPr lang="it-IT" sz="1000" dirty="0">
              <a:solidFill>
                <a:schemeClr val="accent1">
                  <a:lumMod val="50000"/>
                </a:schemeClr>
              </a:solidFill>
            </a:endParaRPr>
          </a:p>
          <a:p>
            <a:pPr marL="174625" indent="-174625">
              <a:buFont typeface="Arial" charset="0"/>
              <a:buChar char="•"/>
            </a:pPr>
            <a:r>
              <a:rPr lang="it-IT" sz="1600" b="1" dirty="0" smtClean="0">
                <a:solidFill>
                  <a:srgbClr val="C00000"/>
                </a:solidFill>
              </a:rPr>
              <a:t>l’individuazione </a:t>
            </a:r>
            <a:r>
              <a:rPr lang="it-IT" sz="1600" b="1" dirty="0">
                <a:solidFill>
                  <a:srgbClr val="C00000"/>
                </a:solidFill>
              </a:rPr>
              <a:t>dell’équipe multidisciplinare ed </a:t>
            </a:r>
            <a:r>
              <a:rPr lang="it-IT" sz="1600" b="1" dirty="0" err="1">
                <a:solidFill>
                  <a:srgbClr val="C00000"/>
                </a:solidFill>
              </a:rPr>
              <a:t>interistituzionale</a:t>
            </a:r>
            <a:r>
              <a:rPr lang="it-IT" sz="1600" b="1" dirty="0">
                <a:solidFill>
                  <a:srgbClr val="C00000"/>
                </a:solidFill>
              </a:rPr>
              <a:t>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quale sede di programmazione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monitoraggio e verifica degli interventi, nell’ambito di un processo circolare di lavoro che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tenga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conto di eventuali vincoli posti dall’Autorità Giudiziaria e della necessità di un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coinvolgimento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attivo del ragazzo e del suo contesto di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vita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it-IT" sz="1600" dirty="0">
                <a:solidFill>
                  <a:schemeClr val="accent1">
                    <a:lumMod val="50000"/>
                  </a:schemeClr>
                </a:solidFill>
              </a:rPr>
            </a:br>
            <a:endParaRPr lang="it-IT" sz="1000" dirty="0">
              <a:solidFill>
                <a:schemeClr val="accent1">
                  <a:lumMod val="50000"/>
                </a:schemeClr>
              </a:solidFill>
            </a:endParaRPr>
          </a:p>
          <a:p>
            <a:pPr marL="174625" indent="-174625">
              <a:buFont typeface="Arial" charset="0"/>
              <a:buChar char="•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la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finalità di “fornire all’Autorità Giudiziaria, attraverso </a:t>
            </a:r>
            <a:r>
              <a:rPr lang="it-IT" sz="1600" b="1" dirty="0">
                <a:solidFill>
                  <a:srgbClr val="C00000"/>
                </a:solidFill>
              </a:rPr>
              <a:t>la valutazione della personalità </a:t>
            </a:r>
            <a:r>
              <a:rPr lang="it-IT" sz="1600" b="1" dirty="0" smtClean="0">
                <a:solidFill>
                  <a:srgbClr val="C00000"/>
                </a:solidFill>
              </a:rPr>
              <a:t>del </a:t>
            </a:r>
            <a:r>
              <a:rPr lang="it-IT" sz="1600" b="1" dirty="0">
                <a:solidFill>
                  <a:srgbClr val="C00000"/>
                </a:solidFill>
              </a:rPr>
              <a:t>minorenne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 (ex art.9 del D.P.R. 448/88), tutti gli elementi necessari ad adottare la misura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penale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più idonea al trattamento e al recupero del minore autore di reato”, finalizzando altresì il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processo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conoscitivo e valutativo alla predisposizione ed alla realizzazione degli interventi che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possano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incidere significativamente sul suo percorso di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crescita</a:t>
            </a:r>
            <a:endParaRPr lang="it-IT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178634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968828" y="0"/>
            <a:ext cx="7293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i="1" dirty="0">
                <a:solidFill>
                  <a:schemeClr val="accent1">
                    <a:lumMod val="50000"/>
                  </a:schemeClr>
                </a:solidFill>
              </a:rPr>
              <a:t>DPCM 1 APRILE 2008</a:t>
            </a:r>
            <a:endParaRPr lang="it-IT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it-IT" b="1" i="1" dirty="0">
                <a:solidFill>
                  <a:schemeClr val="accent1">
                    <a:lumMod val="50000"/>
                  </a:schemeClr>
                </a:solidFill>
              </a:rPr>
              <a:t>PRESTAZIONI SANITARIE E SOCIOSANITARE IN </a:t>
            </a:r>
            <a:r>
              <a:rPr lang="it-IT" b="1" i="1" dirty="0" smtClean="0">
                <a:solidFill>
                  <a:schemeClr val="accent1">
                    <a:lumMod val="50000"/>
                  </a:schemeClr>
                </a:solidFill>
              </a:rPr>
              <a:t>LOMBARDIA</a:t>
            </a:r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598715" y="755725"/>
            <a:ext cx="80554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Cornice normativa di riferimento e competenze istituzionali</a:t>
            </a:r>
          </a:p>
          <a:p>
            <a:r>
              <a:rPr lang="it-IT" b="1" i="1" dirty="0"/>
              <a:t> </a:t>
            </a:r>
            <a:endParaRPr lang="it-IT" b="1" dirty="0"/>
          </a:p>
          <a:p>
            <a:r>
              <a:rPr lang="it-IT" sz="1600" b="1" dirty="0">
                <a:solidFill>
                  <a:srgbClr val="C00000"/>
                </a:solidFill>
              </a:rPr>
              <a:t>Prestazioni </a:t>
            </a:r>
            <a:r>
              <a:rPr lang="it-IT" sz="1600" b="1" dirty="0" smtClean="0">
                <a:solidFill>
                  <a:srgbClr val="C00000"/>
                </a:solidFill>
              </a:rPr>
              <a:t>sanitarie</a:t>
            </a:r>
          </a:p>
          <a:p>
            <a:endParaRPr lang="it-IT" sz="1000" b="1" dirty="0">
              <a:solidFill>
                <a:srgbClr val="C00000"/>
              </a:solidFill>
            </a:endParaRPr>
          </a:p>
          <a:p>
            <a:pPr marL="174625" indent="-174625">
              <a:buFont typeface="Arial" charset="0"/>
              <a:buChar char="•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DGR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n.8120/2008 “Sanità penitenziaria. Prime determinazioni in ordine al trasferimento al SSN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in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attuazione del DPCM 1 aprile 2008”</a:t>
            </a:r>
          </a:p>
          <a:p>
            <a:pPr marL="174625" indent="-174625">
              <a:buFont typeface="Arial" charset="0"/>
              <a:buChar char="•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Nota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prot.n.H1.2011.0011704 del 14.04.2011 del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Direttore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Generale della Sanità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della Regione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Lombardia “Indicazioni relative all’attività sanitaria rivolta ai soggetti sottoposti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procedimento penale presso i Tribunali per i Minorenni di Milano e Brescia”</a:t>
            </a:r>
          </a:p>
          <a:p>
            <a:pPr marL="174625" indent="-174625">
              <a:buFont typeface="Arial" charset="0"/>
              <a:buChar char="•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Note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prot.n.15590 del 28/4/2009 e prot.n.22690 del 18/6/2009 del direttore Generale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della Sanità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della Regione Lombardia “Indirizzi operativi in materia di collocamenti in comunità    terapeutica”</a:t>
            </a:r>
          </a:p>
          <a:p>
            <a:pPr marL="174625" indent="-174625"/>
            <a:r>
              <a:rPr lang="it-IT" i="1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endParaRPr lang="it-IT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t-IT" sz="1600" b="1" dirty="0">
                <a:solidFill>
                  <a:srgbClr val="C00000"/>
                </a:solidFill>
              </a:rPr>
              <a:t>Servizi </a:t>
            </a:r>
            <a:r>
              <a:rPr lang="it-IT" sz="1600" b="1" dirty="0" smtClean="0">
                <a:solidFill>
                  <a:srgbClr val="C00000"/>
                </a:solidFill>
              </a:rPr>
              <a:t>referenti</a:t>
            </a:r>
          </a:p>
          <a:p>
            <a:endParaRPr lang="it-IT" sz="1000" b="1" dirty="0">
              <a:solidFill>
                <a:srgbClr val="C00000"/>
              </a:solidFill>
            </a:endParaRPr>
          </a:p>
          <a:p>
            <a:pPr marL="174625" indent="-174625">
              <a:buFont typeface="Arial" charset="0"/>
              <a:buChar char="•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Azienda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Ospedaliera “S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. Carlo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Borromeo” di Milano – Unità Operativa per i minori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sottoposti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a procedimento penale</a:t>
            </a:r>
          </a:p>
          <a:p>
            <a:pPr marL="174625" indent="-174625">
              <a:buFont typeface="Arial" charset="0"/>
              <a:buChar char="•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Azienda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Ospedaliera “Spedali Civili di Brescia” </a:t>
            </a:r>
          </a:p>
          <a:p>
            <a:pPr marL="174625" indent="-174625">
              <a:buFont typeface="Arial" charset="0"/>
              <a:buChar char="•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UONPIA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Fondazione Policlinico, per gli stranieri senza fissa dimora in carico ai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Servizi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Minorili che abbiano commesso reato in Milano e Provincia</a:t>
            </a:r>
          </a:p>
          <a:p>
            <a:pPr marL="174625" indent="-174625">
              <a:buFont typeface="Arial" charset="0"/>
              <a:buChar char="•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UONPIA 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e UOP del territorio lombardo</a:t>
            </a:r>
          </a:p>
        </p:txBody>
      </p:sp>
      <p:sp>
        <p:nvSpPr>
          <p:cNvPr id="5" name="Rettangolo 4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51782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947057" y="76239"/>
            <a:ext cx="71954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PRESTAZIONI SOCIOSANITARIE </a:t>
            </a: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– ASL -</a:t>
            </a: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b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96686" y="856357"/>
            <a:ext cx="7903028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rgbClr val="C00000"/>
                </a:solidFill>
              </a:rPr>
              <a:t>Servizi </a:t>
            </a:r>
            <a:r>
              <a:rPr lang="it-IT" sz="1600" b="1" dirty="0" smtClean="0">
                <a:solidFill>
                  <a:srgbClr val="C00000"/>
                </a:solidFill>
              </a:rPr>
              <a:t>referenti</a:t>
            </a:r>
          </a:p>
          <a:p>
            <a:endParaRPr lang="it-IT" sz="1000" b="1" dirty="0">
              <a:solidFill>
                <a:srgbClr val="C00000"/>
              </a:solidFill>
            </a:endParaRPr>
          </a:p>
          <a:p>
            <a:pPr marL="174625" indent="-174625">
              <a:buFont typeface="Arial" charset="0"/>
              <a:buChar char="•"/>
            </a:pP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ASL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competenti territorialmente rispetto alla residenza dei minori</a:t>
            </a:r>
          </a:p>
          <a:p>
            <a:pPr marL="174625" indent="-174625">
              <a:buFont typeface="Arial" charset="0"/>
              <a:buChar char="•"/>
            </a:pP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Nel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Distretto di Corte d’Appello di Milano, in continuità con un’efficace collaborazione avviata nel 2001, gli interventi </a:t>
            </a:r>
            <a:r>
              <a:rPr lang="it-IT" sz="1600" dirty="0" err="1">
                <a:solidFill>
                  <a:schemeClr val="accent1">
                    <a:lumMod val="50000"/>
                  </a:schemeClr>
                </a:solidFill>
              </a:rPr>
              <a:t>psico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-socio-educativi e sanitari sono garantiti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da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un’</a:t>
            </a: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équipe centralizzata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afferente all’ASL di Milano  Sert.3 Servizio Penale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Minorile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it-IT" sz="1600" dirty="0">
                <a:solidFill>
                  <a:schemeClr val="accent1">
                    <a:lumMod val="50000"/>
                  </a:schemeClr>
                </a:solidFill>
              </a:rPr>
            </a:br>
            <a:endParaRPr lang="it-IT" sz="1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Il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Protocollo d’Intesa con il Centro Giustizia Minorile, che ha sistematizzato la</a:t>
            </a:r>
            <a:br>
              <a:rPr lang="it-IT" sz="1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collaborazione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con il sistema dei Servizi della Giustizia Minorile di Milano, è in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fase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di rinnovo</a:t>
            </a:r>
          </a:p>
          <a:p>
            <a:r>
              <a:rPr lang="it-IT" sz="1600" i="1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endParaRPr lang="it-IT" sz="1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t-IT" sz="1600" b="1" dirty="0">
                <a:solidFill>
                  <a:srgbClr val="C00000"/>
                </a:solidFill>
              </a:rPr>
              <a:t>Interventi sociosanitari di </a:t>
            </a:r>
            <a:r>
              <a:rPr lang="it-IT" sz="1600" b="1" dirty="0" err="1">
                <a:solidFill>
                  <a:srgbClr val="C00000"/>
                </a:solidFill>
              </a:rPr>
              <a:t>psicodiagnosi</a:t>
            </a:r>
            <a:r>
              <a:rPr lang="it-IT" sz="1600" b="1" dirty="0">
                <a:solidFill>
                  <a:srgbClr val="C00000"/>
                </a:solidFill>
              </a:rPr>
              <a:t> e di trattamento </a:t>
            </a:r>
            <a:r>
              <a:rPr lang="it-IT" sz="1600" b="1" dirty="0" smtClean="0">
                <a:solidFill>
                  <a:srgbClr val="C00000"/>
                </a:solidFill>
              </a:rPr>
              <a:t>psicologico</a:t>
            </a:r>
          </a:p>
          <a:p>
            <a:endParaRPr lang="it-IT" sz="1000" b="1" dirty="0">
              <a:solidFill>
                <a:srgbClr val="C00000"/>
              </a:solidFill>
            </a:endParaRPr>
          </a:p>
          <a:p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Note </a:t>
            </a:r>
            <a:r>
              <a:rPr lang="it-IT" sz="1600" dirty="0" err="1">
                <a:solidFill>
                  <a:schemeClr val="accent1">
                    <a:lumMod val="50000"/>
                  </a:schemeClr>
                </a:solidFill>
              </a:rPr>
              <a:t>prot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. n.G1.2012.0001568 e </a:t>
            </a:r>
            <a:r>
              <a:rPr lang="it-IT" sz="1600" dirty="0" err="1">
                <a:solidFill>
                  <a:schemeClr val="accent1">
                    <a:lumMod val="50000"/>
                  </a:schemeClr>
                </a:solidFill>
              </a:rPr>
              <a:t>prot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. n.G1.2012.0002255 della Direzione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Generale 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Famiglia, Conciliazione, Integrazione e Solidarietà Sociale della Regione </a:t>
            </a:r>
            <a:r>
              <a:rPr lang="it-IT" sz="1600" dirty="0" smtClean="0">
                <a:solidFill>
                  <a:schemeClr val="accent1">
                    <a:lumMod val="50000"/>
                  </a:schemeClr>
                </a:solidFill>
              </a:rPr>
              <a:t>Lombardia </a:t>
            </a: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“Interventi sociosanitari di </a:t>
            </a:r>
            <a:r>
              <a:rPr lang="it-IT" sz="1600" b="1" dirty="0" err="1">
                <a:solidFill>
                  <a:schemeClr val="accent1">
                    <a:lumMod val="50000"/>
                  </a:schemeClr>
                </a:solidFill>
              </a:rPr>
              <a:t>psicodiagnosi</a:t>
            </a: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 e trattamento psicologico a favore dei </a:t>
            </a:r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minori autori </a:t>
            </a: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</a:rPr>
              <a:t>di reato”</a:t>
            </a:r>
          </a:p>
          <a:p>
            <a:r>
              <a:rPr lang="it-IT" sz="1600" i="1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endParaRPr lang="it-IT" sz="1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t-IT" sz="1600" b="1" dirty="0">
                <a:solidFill>
                  <a:srgbClr val="C00000"/>
                </a:solidFill>
              </a:rPr>
              <a:t>Servizi referenti</a:t>
            </a:r>
          </a:p>
          <a:p>
            <a:pPr>
              <a:buFont typeface="Arial" charset="0"/>
              <a:buChar char="•"/>
            </a:pP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    ASL Milano – Dipartimento ASSI – SC Famiglia</a:t>
            </a:r>
          </a:p>
          <a:p>
            <a:pPr>
              <a:buFont typeface="Arial" charset="0"/>
              <a:buChar char="•"/>
            </a:pP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    ASL Brescia</a:t>
            </a:r>
          </a:p>
        </p:txBody>
      </p:sp>
      <p:sp>
        <p:nvSpPr>
          <p:cNvPr id="4" name="Rettangolo 3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36975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34143" y="0"/>
            <a:ext cx="7249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1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INSERIMENTI IN COMUNITÀ TERAPEUTICHE PER DISAGIO PSICHIATRICO E PER LA TOSSICODIPENDENZA</a:t>
            </a:r>
            <a:endParaRPr lang="it-IT" sz="1600" dirty="0">
              <a:solidFill>
                <a:schemeClr val="accent1">
                  <a:lumMod val="50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36" y="1333047"/>
            <a:ext cx="8159750" cy="409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tangolo 3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08788" y="6557933"/>
            <a:ext cx="21456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</a:t>
            </a:r>
            <a:r>
              <a:rPr kumimoji="0" lang="it-IT" sz="1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L. Ricci e P. Prandini</a:t>
            </a:r>
            <a:endParaRPr kumimoji="0" lang="it-IT" sz="1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65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45029" y="9437"/>
            <a:ext cx="70539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1600" b="1" dirty="0">
                <a:solidFill>
                  <a:schemeClr val="tx2">
                    <a:lumMod val="75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I</a:t>
            </a:r>
            <a:r>
              <a:rPr lang="it-IT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NSERIMENTI </a:t>
            </a:r>
            <a:r>
              <a:rPr lang="it-IT" sz="1600" b="1" dirty="0">
                <a:solidFill>
                  <a:schemeClr val="tx2">
                    <a:lumMod val="75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IN COMUNITÀ TERAPEUTICHE PER DISAGIO PSICHIATRICO E PER LA TOSSICODIPENDENZA</a:t>
            </a:r>
            <a:endParaRPr lang="it-IT" sz="1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951628"/>
              </p:ext>
            </p:extLst>
          </p:nvPr>
        </p:nvGraphicFramePr>
        <p:xfrm>
          <a:off x="502916" y="1696811"/>
          <a:ext cx="8138165" cy="3354161"/>
        </p:xfrm>
        <a:graphic>
          <a:graphicData uri="http://schemas.openxmlformats.org/drawingml/2006/table">
            <a:tbl>
              <a:tblPr firstRow="1" firstCol="1" bandRow="1"/>
              <a:tblGrid>
                <a:gridCol w="562267"/>
                <a:gridCol w="145104"/>
                <a:gridCol w="783322"/>
                <a:gridCol w="860605"/>
                <a:gridCol w="860605"/>
                <a:gridCol w="181622"/>
                <a:gridCol w="757370"/>
                <a:gridCol w="782770"/>
                <a:gridCol w="860605"/>
                <a:gridCol w="180753"/>
                <a:gridCol w="989539"/>
                <a:gridCol w="1173603"/>
              </a:tblGrid>
              <a:tr h="4448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bg1"/>
                          </a:solidFill>
                          <a:effectLst/>
                        </a:rPr>
                        <a:t>in Comunità psichiatriche</a:t>
                      </a:r>
                      <a:endParaRPr lang="it-IT" sz="1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it-IT" sz="1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bg1"/>
                          </a:solidFill>
                          <a:effectLst/>
                        </a:rPr>
                        <a:t>in Comunità per la tossicodipendenza</a:t>
                      </a:r>
                      <a:endParaRPr lang="it-IT" sz="1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7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dirty="0">
                          <a:solidFill>
                            <a:schemeClr val="bg1"/>
                          </a:solidFill>
                        </a:rPr>
                        <a:t> </a:t>
                      </a: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bg1"/>
                          </a:solidFill>
                          <a:effectLst/>
                        </a:rPr>
                        <a:t>Totale inserimenti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bg1"/>
                          </a:solidFill>
                          <a:effectLst/>
                        </a:rPr>
                        <a:t>in tutte le comunità, comprese quelle socio educative</a:t>
                      </a:r>
                      <a:endParaRPr lang="it-IT" sz="1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75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bg1"/>
                          </a:solidFill>
                          <a:effectLst/>
                        </a:rPr>
                        <a:t>% inserimenti in comunità terapeutiche su totale inserimenti in tutte le comunità</a:t>
                      </a:r>
                      <a:endParaRPr lang="it-IT" sz="1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75000"/>
                      </a:srgbClr>
                    </a:solidFill>
                  </a:tcPr>
                </a:tc>
              </a:tr>
              <a:tr h="784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anno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Nuovi</a:t>
                      </a:r>
                      <a:r>
                        <a:rPr lang="it-IT" sz="1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ingressi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Giovani</a:t>
                      </a:r>
                      <a:r>
                        <a:rPr lang="it-IT" sz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già presenti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Totale </a:t>
                      </a:r>
                      <a:r>
                        <a:rPr lang="it-IT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Presenze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it-IT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Nuovi</a:t>
                      </a:r>
                      <a:r>
                        <a:rPr lang="it-IT" sz="1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ingressi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it-IT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Giovani già presenti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it-IT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Totale presenze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623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2012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16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24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19</a:t>
                      </a:r>
                      <a:r>
                        <a:rPr lang="it-IT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32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301</a:t>
                      </a:r>
                      <a:r>
                        <a:rPr lang="it-IT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9,6%</a:t>
                      </a:r>
                      <a:r>
                        <a:rPr lang="it-IT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15623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2013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lang="it-IT" sz="1100" dirty="0" smtClean="0">
                          <a:solidFill>
                            <a:schemeClr val="bg1"/>
                          </a:solidFill>
                          <a:effectLst/>
                        </a:rPr>
                        <a:t>primi</a:t>
                      </a:r>
                      <a:r>
                        <a:rPr lang="it-IT" sz="1100" baseline="0" dirty="0" smtClean="0">
                          <a:solidFill>
                            <a:schemeClr val="bg1"/>
                          </a:solidFill>
                          <a:effectLst/>
                        </a:rPr>
                        <a:t> nove mesi)</a:t>
                      </a:r>
                      <a:r>
                        <a:rPr lang="it-IT" sz="700" dirty="0" smtClean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it-IT" sz="1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it-IT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15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 </a:t>
                      </a: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6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11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17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223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7,6%</a:t>
                      </a:r>
                      <a:endParaRPr lang="it-IT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lnL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08788" y="6557933"/>
            <a:ext cx="21456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</a:t>
            </a:r>
            <a:r>
              <a:rPr kumimoji="0" lang="it-IT" sz="1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L. Ricci e P. Prandini</a:t>
            </a:r>
            <a:endParaRPr kumimoji="0" lang="it-IT" sz="1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58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Freccia a destra 2054"/>
          <p:cNvSpPr/>
          <p:nvPr/>
        </p:nvSpPr>
        <p:spPr>
          <a:xfrm rot="18883590" flipV="1">
            <a:off x="1729856" y="3417033"/>
            <a:ext cx="2902098" cy="176437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16" name="Rettangolo arrotondato 15"/>
          <p:cNvSpPr/>
          <p:nvPr/>
        </p:nvSpPr>
        <p:spPr>
          <a:xfrm>
            <a:off x="179512" y="1307736"/>
            <a:ext cx="1872207" cy="4489035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1594000" scaled="0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b="1" dirty="0">
                <a:solidFill>
                  <a:prstClr val="white"/>
                </a:solidFill>
              </a:rPr>
              <a:t>C.G.M.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b="1" dirty="0">
                <a:solidFill>
                  <a:prstClr val="white"/>
                </a:solidFill>
              </a:rPr>
              <a:t>Centro per la Giustizia Minorile</a:t>
            </a:r>
          </a:p>
        </p:txBody>
      </p:sp>
      <p:sp>
        <p:nvSpPr>
          <p:cNvPr id="2" name="Rettangolo arrotondato 1"/>
          <p:cNvSpPr/>
          <p:nvPr/>
        </p:nvSpPr>
        <p:spPr>
          <a:xfrm>
            <a:off x="2238969" y="218133"/>
            <a:ext cx="5033752" cy="48909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600" b="1" dirty="0">
                <a:solidFill>
                  <a:prstClr val="white"/>
                </a:solidFill>
              </a:rPr>
              <a:t>PROCEDURA ATTIVAZIONE </a:t>
            </a:r>
          </a:p>
          <a:p>
            <a:pPr algn="ctr">
              <a:defRPr/>
            </a:pPr>
            <a:r>
              <a:rPr lang="it-IT" sz="1600" b="1" dirty="0">
                <a:solidFill>
                  <a:prstClr val="white"/>
                </a:solidFill>
              </a:rPr>
              <a:t>INTERVENTI SANITARI E SOCIO - SANITARI</a:t>
            </a:r>
          </a:p>
        </p:txBody>
      </p:sp>
      <p:sp>
        <p:nvSpPr>
          <p:cNvPr id="5" name="Rettangolo arrotondato 4"/>
          <p:cNvSpPr/>
          <p:nvPr/>
        </p:nvSpPr>
        <p:spPr>
          <a:xfrm>
            <a:off x="912813" y="1307736"/>
            <a:ext cx="1016931" cy="149634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1600" b="1" u="sng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600" b="1" u="sng" dirty="0">
                <a:solidFill>
                  <a:prstClr val="white"/>
                </a:solidFill>
              </a:rPr>
              <a:t>I.P.M.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16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200" b="1" dirty="0">
                <a:solidFill>
                  <a:prstClr val="white"/>
                </a:solidFill>
                <a:cs typeface="Times New Roman" pitchFamily="18" charset="0"/>
              </a:rPr>
              <a:t>Istituto Penale per i Minorenni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1200" b="1" dirty="0">
              <a:solidFill>
                <a:prstClr val="white"/>
              </a:solidFill>
            </a:endParaRPr>
          </a:p>
        </p:txBody>
      </p:sp>
      <p:sp>
        <p:nvSpPr>
          <p:cNvPr id="4" name="Ovale 3"/>
          <p:cNvSpPr/>
          <p:nvPr/>
        </p:nvSpPr>
        <p:spPr>
          <a:xfrm>
            <a:off x="4009135" y="1194317"/>
            <a:ext cx="1703804" cy="151216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b="1" dirty="0">
                <a:solidFill>
                  <a:prstClr val="white"/>
                </a:solidFill>
              </a:rPr>
              <a:t>UNITA’ OPERATIVA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b="1" dirty="0">
                <a:solidFill>
                  <a:prstClr val="white"/>
                </a:solidFill>
              </a:rPr>
              <a:t>San Carlo</a:t>
            </a:r>
            <a:r>
              <a:rPr lang="it-IT" sz="1400" dirty="0">
                <a:solidFill>
                  <a:prstClr val="white"/>
                </a:solidFill>
              </a:rPr>
              <a:t> </a:t>
            </a:r>
            <a:r>
              <a:rPr lang="it-IT" sz="1050" b="1" dirty="0">
                <a:solidFill>
                  <a:prstClr val="white"/>
                </a:solidFill>
              </a:rPr>
              <a:t>(</a:t>
            </a:r>
            <a:r>
              <a:rPr lang="it-IT" sz="1000" b="1" dirty="0">
                <a:solidFill>
                  <a:prstClr val="white"/>
                </a:solidFill>
              </a:rPr>
              <a:t>psicologi e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000" b="1" dirty="0" err="1">
                <a:solidFill>
                  <a:prstClr val="white"/>
                </a:solidFill>
              </a:rPr>
              <a:t>neuropsi</a:t>
            </a:r>
            <a:r>
              <a:rPr lang="it-IT" sz="1000" b="1" dirty="0">
                <a:solidFill>
                  <a:prstClr val="white"/>
                </a:solidFill>
              </a:rPr>
              <a:t>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000" b="1" dirty="0" err="1">
                <a:solidFill>
                  <a:prstClr val="white"/>
                </a:solidFill>
              </a:rPr>
              <a:t>chiatra</a:t>
            </a:r>
            <a:r>
              <a:rPr lang="it-IT" sz="1000" b="1" dirty="0">
                <a:solidFill>
                  <a:prstClr val="white"/>
                </a:solidFill>
              </a:rPr>
              <a:t>)</a:t>
            </a:r>
            <a:endParaRPr lang="it-IT" sz="1200" b="1" dirty="0">
              <a:solidFill>
                <a:prstClr val="white"/>
              </a:solidFill>
            </a:endParaRPr>
          </a:p>
        </p:txBody>
      </p:sp>
      <p:sp>
        <p:nvSpPr>
          <p:cNvPr id="7" name="Ovale 6"/>
          <p:cNvSpPr/>
          <p:nvPr/>
        </p:nvSpPr>
        <p:spPr>
          <a:xfrm>
            <a:off x="7267575" y="981050"/>
            <a:ext cx="1614377" cy="1398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dirty="0">
                <a:solidFill>
                  <a:prstClr val="white"/>
                </a:solidFill>
              </a:rPr>
              <a:t>UONPIA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7812360" y="2944106"/>
            <a:ext cx="1208056" cy="1060957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200" b="1" dirty="0">
                <a:solidFill>
                  <a:prstClr val="white"/>
                </a:solidFill>
              </a:rPr>
              <a:t>Intervento in area penale esterna con USSM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6367615" y="2944107"/>
            <a:ext cx="1228721" cy="106095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200" b="1" dirty="0">
                <a:solidFill>
                  <a:prstClr val="white"/>
                </a:solidFill>
              </a:rPr>
              <a:t>Individuazione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200" b="1" dirty="0">
                <a:solidFill>
                  <a:prstClr val="white"/>
                </a:solidFill>
              </a:rPr>
              <a:t>Comunità Terapeutica</a:t>
            </a:r>
          </a:p>
        </p:txBody>
      </p:sp>
      <p:sp>
        <p:nvSpPr>
          <p:cNvPr id="11" name="Freccia a destra 10"/>
          <p:cNvSpPr/>
          <p:nvPr/>
        </p:nvSpPr>
        <p:spPr>
          <a:xfrm>
            <a:off x="5829685" y="1724909"/>
            <a:ext cx="1437890" cy="352525"/>
          </a:xfrm>
          <a:prstGeom prst="rightArrow">
            <a:avLst>
              <a:gd name="adj1" fmla="val 64630"/>
              <a:gd name="adj2" fmla="val 5000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dirty="0">
                <a:solidFill>
                  <a:prstClr val="white"/>
                </a:solidFill>
              </a:rPr>
              <a:t>segnalazione</a:t>
            </a:r>
          </a:p>
        </p:txBody>
      </p:sp>
      <p:sp>
        <p:nvSpPr>
          <p:cNvPr id="17" name="Rettangolo arrotondato 16"/>
          <p:cNvSpPr/>
          <p:nvPr/>
        </p:nvSpPr>
        <p:spPr>
          <a:xfrm>
            <a:off x="6366887" y="4471093"/>
            <a:ext cx="1290065" cy="490989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200" b="1" dirty="0">
                <a:solidFill>
                  <a:prstClr val="white"/>
                </a:solidFill>
              </a:rPr>
              <a:t>Autorizzazione ASL</a:t>
            </a:r>
          </a:p>
        </p:txBody>
      </p:sp>
      <p:sp>
        <p:nvSpPr>
          <p:cNvPr id="18" name="Freccia circolare in giù 17"/>
          <p:cNvSpPr/>
          <p:nvPr/>
        </p:nvSpPr>
        <p:spPr>
          <a:xfrm rot="10296050">
            <a:off x="982663" y="5341938"/>
            <a:ext cx="7488237" cy="1196975"/>
          </a:xfrm>
          <a:prstGeom prst="curvedDownArrow">
            <a:avLst/>
          </a:prstGeom>
          <a:gradFill>
            <a:gsLst>
              <a:gs pos="0">
                <a:schemeClr val="accent1"/>
              </a:gs>
              <a:gs pos="19000">
                <a:schemeClr val="accent1"/>
              </a:gs>
              <a:gs pos="100000">
                <a:schemeClr val="accent2"/>
              </a:gs>
            </a:gsLst>
            <a:lin ang="60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black"/>
              </a:solidFill>
            </a:endParaRPr>
          </a:p>
        </p:txBody>
      </p:sp>
      <p:sp>
        <p:nvSpPr>
          <p:cNvPr id="2079" name="CasellaDiTesto 18"/>
          <p:cNvSpPr txBox="1">
            <a:spLocks noChangeArrowheads="1"/>
          </p:cNvSpPr>
          <p:nvPr/>
        </p:nvSpPr>
        <p:spPr bwMode="auto">
          <a:xfrm rot="-571523">
            <a:off x="3436938" y="6146800"/>
            <a:ext cx="3060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sz="1400" b="1" smtClean="0">
                <a:solidFill>
                  <a:srgbClr val="17375E"/>
                </a:solidFill>
              </a:rPr>
              <a:t>comunicazione ai Servizi della giustizia</a:t>
            </a:r>
          </a:p>
        </p:txBody>
      </p:sp>
      <p:sp>
        <p:nvSpPr>
          <p:cNvPr id="13" name="Ovale 12"/>
          <p:cNvSpPr/>
          <p:nvPr/>
        </p:nvSpPr>
        <p:spPr>
          <a:xfrm>
            <a:off x="3981638" y="4506448"/>
            <a:ext cx="1703804" cy="150318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b="1" dirty="0">
                <a:solidFill>
                  <a:prstClr val="white"/>
                </a:solidFill>
              </a:rPr>
              <a:t>ASL  MILANO  interventi socio-sanitari</a:t>
            </a:r>
          </a:p>
        </p:txBody>
      </p:sp>
      <p:sp>
        <p:nvSpPr>
          <p:cNvPr id="25" name="Ovale 24"/>
          <p:cNvSpPr/>
          <p:nvPr/>
        </p:nvSpPr>
        <p:spPr>
          <a:xfrm>
            <a:off x="3981639" y="2852866"/>
            <a:ext cx="1703803" cy="155011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b="1" dirty="0">
                <a:solidFill>
                  <a:prstClr val="white"/>
                </a:solidFill>
              </a:rPr>
              <a:t>ASL MILANO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b="1" dirty="0" err="1">
                <a:solidFill>
                  <a:prstClr val="white"/>
                </a:solidFill>
              </a:rPr>
              <a:t>Ser.T</a:t>
            </a:r>
            <a:r>
              <a:rPr lang="it-IT" sz="1400" b="1" dirty="0">
                <a:solidFill>
                  <a:prstClr val="white"/>
                </a:solidFill>
              </a:rPr>
              <a:t>. 3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b="1" dirty="0" err="1">
                <a:solidFill>
                  <a:prstClr val="white"/>
                </a:solidFill>
              </a:rPr>
              <a:t>s.s.</a:t>
            </a:r>
            <a:r>
              <a:rPr lang="it-IT" sz="1400" b="1" dirty="0">
                <a:solidFill>
                  <a:prstClr val="white"/>
                </a:solidFill>
              </a:rPr>
              <a:t> Penale Minorile</a:t>
            </a:r>
          </a:p>
        </p:txBody>
      </p:sp>
      <p:sp>
        <p:nvSpPr>
          <p:cNvPr id="3129" name="Rettangolo arrotondato 3128"/>
          <p:cNvSpPr/>
          <p:nvPr/>
        </p:nvSpPr>
        <p:spPr>
          <a:xfrm>
            <a:off x="2891424" y="1800057"/>
            <a:ext cx="734193" cy="4488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100" b="1" dirty="0">
                <a:solidFill>
                  <a:prstClr val="white"/>
                </a:solidFill>
              </a:rPr>
              <a:t>MEDICO</a:t>
            </a:r>
          </a:p>
        </p:txBody>
      </p:sp>
      <p:sp>
        <p:nvSpPr>
          <p:cNvPr id="32" name="Rettangolo arrotondato 31"/>
          <p:cNvSpPr/>
          <p:nvPr/>
        </p:nvSpPr>
        <p:spPr>
          <a:xfrm>
            <a:off x="934853" y="4300426"/>
            <a:ext cx="994891" cy="149634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14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b="1" u="sng" dirty="0">
                <a:solidFill>
                  <a:prstClr val="white"/>
                </a:solidFill>
              </a:rPr>
              <a:t>U.S.S.M.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14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100" b="1" dirty="0">
                <a:solidFill>
                  <a:prstClr val="white"/>
                </a:solidFill>
              </a:rPr>
              <a:t>Ufficio di Servizio Sociale per i Minorenni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1400" b="1" dirty="0">
              <a:solidFill>
                <a:prstClr val="white"/>
              </a:solidFill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1200" b="1" dirty="0">
              <a:solidFill>
                <a:prstClr val="white"/>
              </a:solidFill>
            </a:endParaRPr>
          </a:p>
        </p:txBody>
      </p:sp>
      <p:sp>
        <p:nvSpPr>
          <p:cNvPr id="33" name="Rettangolo arrotondato 32"/>
          <p:cNvSpPr/>
          <p:nvPr/>
        </p:nvSpPr>
        <p:spPr>
          <a:xfrm>
            <a:off x="933750" y="2804081"/>
            <a:ext cx="995994" cy="149634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b="1" u="sng" dirty="0">
                <a:solidFill>
                  <a:prstClr val="white"/>
                </a:solidFill>
              </a:rPr>
              <a:t>C.P.A.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14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100" b="1" dirty="0">
                <a:solidFill>
                  <a:prstClr val="white"/>
                </a:solidFill>
                <a:cs typeface="Times New Roman" pitchFamily="18" charset="0"/>
              </a:rPr>
              <a:t>Centro di Prima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100" b="1" dirty="0">
                <a:solidFill>
                  <a:prstClr val="white"/>
                </a:solidFill>
                <a:cs typeface="Times New Roman" pitchFamily="18" charset="0"/>
              </a:rPr>
              <a:t>Accoglienza</a:t>
            </a:r>
          </a:p>
        </p:txBody>
      </p:sp>
      <p:sp>
        <p:nvSpPr>
          <p:cNvPr id="36" name="Freccia in giù 35"/>
          <p:cNvSpPr/>
          <p:nvPr/>
        </p:nvSpPr>
        <p:spPr>
          <a:xfrm rot="1992908">
            <a:off x="7324336" y="2319203"/>
            <a:ext cx="236550" cy="579365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22" name="Freccia a destra 21"/>
          <p:cNvSpPr/>
          <p:nvPr/>
        </p:nvSpPr>
        <p:spPr>
          <a:xfrm>
            <a:off x="2133844" y="1830674"/>
            <a:ext cx="683608" cy="193801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48" name="Freccia a destra 47"/>
          <p:cNvSpPr/>
          <p:nvPr/>
        </p:nvSpPr>
        <p:spPr>
          <a:xfrm>
            <a:off x="3691949" y="1883633"/>
            <a:ext cx="326334" cy="193801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24" name="Freccia a destra 23"/>
          <p:cNvSpPr/>
          <p:nvPr/>
        </p:nvSpPr>
        <p:spPr>
          <a:xfrm rot="1227633">
            <a:off x="2081430" y="2633399"/>
            <a:ext cx="2017963" cy="194795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pic>
        <p:nvPicPr>
          <p:cNvPr id="21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888231">
            <a:off x="2013744" y="3990181"/>
            <a:ext cx="2090738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1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59670">
            <a:off x="2111375" y="3121025"/>
            <a:ext cx="182245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Freccia a destra 25"/>
          <p:cNvSpPr/>
          <p:nvPr/>
        </p:nvSpPr>
        <p:spPr>
          <a:xfrm>
            <a:off x="2082138" y="5110804"/>
            <a:ext cx="1853588" cy="187346"/>
          </a:xfrm>
          <a:prstGeom prst="rightArrow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53" name="Freccia a destra 52"/>
          <p:cNvSpPr/>
          <p:nvPr/>
        </p:nvSpPr>
        <p:spPr>
          <a:xfrm rot="2114527">
            <a:off x="1974934" y="4237697"/>
            <a:ext cx="2169195" cy="208628"/>
          </a:xfrm>
          <a:prstGeom prst="rightArrow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27" name="Freccia a destra 26"/>
          <p:cNvSpPr/>
          <p:nvPr/>
        </p:nvSpPr>
        <p:spPr>
          <a:xfrm rot="18378266">
            <a:off x="1848372" y="2609120"/>
            <a:ext cx="1234533" cy="181752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30" name="Freccia a destra 29"/>
          <p:cNvSpPr/>
          <p:nvPr/>
        </p:nvSpPr>
        <p:spPr>
          <a:xfrm rot="4221253">
            <a:off x="8220904" y="2543366"/>
            <a:ext cx="509754" cy="215923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2048" name="Freccia in giù 2047"/>
          <p:cNvSpPr/>
          <p:nvPr/>
        </p:nvSpPr>
        <p:spPr>
          <a:xfrm>
            <a:off x="6923055" y="4077072"/>
            <a:ext cx="177727" cy="325908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2049" name="Freccia bidirezionale verticale 2048"/>
          <p:cNvSpPr/>
          <p:nvPr/>
        </p:nvSpPr>
        <p:spPr>
          <a:xfrm>
            <a:off x="4754355" y="2634407"/>
            <a:ext cx="213364" cy="417633"/>
          </a:xfrm>
          <a:prstGeom prst="upDownArrow">
            <a:avLst/>
          </a:prstGeom>
          <a:gradFill>
            <a:gsLst>
              <a:gs pos="0">
                <a:schemeClr val="accent2">
                  <a:alpha val="42000"/>
                </a:schemeClr>
              </a:gs>
              <a:gs pos="19000">
                <a:schemeClr val="accent2"/>
              </a:gs>
              <a:gs pos="100000">
                <a:srgbClr val="FFC000"/>
              </a:gs>
            </a:gsLst>
            <a:lin ang="60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2050" name="Freccia bidirezionale verticale 2049"/>
          <p:cNvSpPr/>
          <p:nvPr/>
        </p:nvSpPr>
        <p:spPr>
          <a:xfrm>
            <a:off x="4754355" y="4298367"/>
            <a:ext cx="213364" cy="416161"/>
          </a:xfrm>
          <a:prstGeom prst="upDownArrow">
            <a:avLst/>
          </a:prstGeom>
          <a:gradFill>
            <a:gsLst>
              <a:gs pos="0">
                <a:srgbClr val="FFC000"/>
              </a:gs>
              <a:gs pos="19000">
                <a:srgbClr val="FFC000"/>
              </a:gs>
              <a:gs pos="100000">
                <a:srgbClr val="92D050"/>
              </a:gs>
            </a:gsLst>
            <a:lin ang="60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2054" name="Freccia circolare a sinistra 2053"/>
          <p:cNvSpPr/>
          <p:nvPr/>
        </p:nvSpPr>
        <p:spPr>
          <a:xfrm>
            <a:off x="5562600" y="2379663"/>
            <a:ext cx="327025" cy="2582862"/>
          </a:xfrm>
          <a:prstGeom prst="curvedLeftArrow">
            <a:avLst>
              <a:gd name="adj1" fmla="val 50000"/>
              <a:gd name="adj2" fmla="val 50000"/>
              <a:gd name="adj3" fmla="val 25000"/>
            </a:avLst>
          </a:prstGeom>
          <a:gradFill>
            <a:gsLst>
              <a:gs pos="0">
                <a:schemeClr val="accent2"/>
              </a:gs>
              <a:gs pos="19000">
                <a:schemeClr val="accent2"/>
              </a:gs>
              <a:gs pos="100000">
                <a:srgbClr val="92D050"/>
              </a:gs>
            </a:gsLst>
            <a:lin ang="6000000" scaled="0"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black"/>
              </a:solidFill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21771" y="6406670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6900828" y="6514391"/>
            <a:ext cx="21456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</a:t>
            </a:r>
            <a:r>
              <a:rPr kumimoji="0" lang="it-IT" sz="1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L. Ricci e P. Prandini</a:t>
            </a:r>
            <a:endParaRPr kumimoji="0" lang="it-IT" sz="1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28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12371" y="185500"/>
            <a:ext cx="71372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1600" b="1" dirty="0">
                <a:solidFill>
                  <a:srgbClr val="0F6FC6">
                    <a:lumMod val="50000"/>
                  </a:srgbClr>
                </a:solidFill>
              </a:rPr>
              <a:t>FINALITA’ ISTITUZIONALI DEI SERVIZI DELLA GIUSTIZIA MINORILE</a:t>
            </a:r>
          </a:p>
        </p:txBody>
      </p:sp>
      <p:sp>
        <p:nvSpPr>
          <p:cNvPr id="3" name="Rettangolo 2"/>
          <p:cNvSpPr/>
          <p:nvPr/>
        </p:nvSpPr>
        <p:spPr>
          <a:xfrm>
            <a:off x="640080" y="772448"/>
            <a:ext cx="79552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it-IT" sz="1600" b="1" dirty="0" smtClean="0">
              <a:solidFill>
                <a:srgbClr val="04617B"/>
              </a:solidFill>
            </a:endParaRPr>
          </a:p>
          <a:p>
            <a:pPr lvl="0">
              <a:defRPr/>
            </a:pPr>
            <a:r>
              <a:rPr lang="it-IT" sz="1600" b="1" dirty="0" smtClean="0">
                <a:solidFill>
                  <a:srgbClr val="04617B"/>
                </a:solidFill>
              </a:rPr>
              <a:t>TUTTI I SERVIZI, NELL’ESERCIZIO DEL PROPRIO MANDATO ISTITUZIONALE, FANNO RIFERIMENTO ALLE FINALITÀ DEL </a:t>
            </a:r>
            <a:r>
              <a:rPr lang="it-IT" sz="1600" b="1" dirty="0" smtClean="0">
                <a:solidFill>
                  <a:srgbClr val="C00000"/>
                </a:solidFill>
              </a:rPr>
              <a:t>PROCESSO PENALE MINORILE </a:t>
            </a:r>
            <a:r>
              <a:rPr lang="it-IT" sz="1600" b="1" dirty="0" smtClean="0">
                <a:solidFill>
                  <a:srgbClr val="04617B"/>
                </a:solidFill>
              </a:rPr>
              <a:t>PER:</a:t>
            </a:r>
          </a:p>
          <a:p>
            <a:pPr lvl="0">
              <a:defRPr/>
            </a:pPr>
            <a:endParaRPr lang="it-IT" sz="1600" b="1" dirty="0">
              <a:solidFill>
                <a:srgbClr val="04617B"/>
              </a:solidFill>
            </a:endParaRPr>
          </a:p>
          <a:p>
            <a:pPr marL="342900" lvl="0" indent="-342900">
              <a:buFont typeface="Arial" pitchFamily="34" charset="0"/>
              <a:buChar char="•"/>
              <a:defRPr/>
            </a:pPr>
            <a:r>
              <a:rPr lang="it-IT" sz="1600" b="1" dirty="0">
                <a:solidFill>
                  <a:srgbClr val="C00000"/>
                </a:solidFill>
              </a:rPr>
              <a:t>fornire elementi di conoscenza all’Autorità Giudiziaria Minorile </a:t>
            </a:r>
            <a:r>
              <a:rPr lang="it-IT" sz="1600" b="1" dirty="0">
                <a:solidFill>
                  <a:srgbClr val="04617B"/>
                </a:solidFill>
              </a:rPr>
              <a:t>sulla situazione personale, familiare ed ambientale del minore	</a:t>
            </a:r>
            <a:br>
              <a:rPr lang="it-IT" sz="1600" b="1" dirty="0">
                <a:solidFill>
                  <a:srgbClr val="04617B"/>
                </a:solidFill>
              </a:rPr>
            </a:br>
            <a:endParaRPr lang="it-IT" sz="1600" b="1" dirty="0">
              <a:solidFill>
                <a:srgbClr val="04617B"/>
              </a:solidFill>
            </a:endParaRPr>
          </a:p>
          <a:p>
            <a:pPr marL="342900" lvl="0" indent="-342900">
              <a:buFont typeface="Arial" pitchFamily="34" charset="0"/>
              <a:buChar char="•"/>
              <a:defRPr/>
            </a:pPr>
            <a:r>
              <a:rPr lang="it-IT" sz="1600" b="1" dirty="0">
                <a:solidFill>
                  <a:srgbClr val="C00000"/>
                </a:solidFill>
              </a:rPr>
              <a:t>elaborare ipotesi progettuali individualizzate</a:t>
            </a:r>
            <a:r>
              <a:rPr lang="it-IT" sz="1600" b="1" dirty="0">
                <a:solidFill>
                  <a:srgbClr val="04617B"/>
                </a:solidFill>
              </a:rPr>
              <a:t>, orientate a sostenere l’acquisizione</a:t>
            </a:r>
            <a:br>
              <a:rPr lang="it-IT" sz="1600" b="1" dirty="0">
                <a:solidFill>
                  <a:srgbClr val="04617B"/>
                </a:solidFill>
              </a:rPr>
            </a:br>
            <a:r>
              <a:rPr lang="it-IT" sz="1600" b="1" dirty="0">
                <a:solidFill>
                  <a:srgbClr val="04617B"/>
                </a:solidFill>
              </a:rPr>
              <a:t>di responsabilità, che favoriscano la costruzione dell’identità dell’adolescente ed il suo inserimento sociale</a:t>
            </a:r>
            <a:br>
              <a:rPr lang="it-IT" sz="1600" b="1" dirty="0">
                <a:solidFill>
                  <a:srgbClr val="04617B"/>
                </a:solidFill>
              </a:rPr>
            </a:br>
            <a:endParaRPr lang="it-IT" sz="1600" b="1" dirty="0">
              <a:solidFill>
                <a:srgbClr val="04617B"/>
              </a:solidFill>
            </a:endParaRPr>
          </a:p>
          <a:p>
            <a:pPr marL="342900" lvl="0" indent="-342900">
              <a:buFont typeface="Arial" pitchFamily="34" charset="0"/>
              <a:buChar char="•"/>
              <a:defRPr/>
            </a:pPr>
            <a:r>
              <a:rPr lang="it-IT" sz="1600" b="1" dirty="0">
                <a:solidFill>
                  <a:srgbClr val="C00000"/>
                </a:solidFill>
              </a:rPr>
              <a:t>dare esecuzione ai provvedimenti dell’Autorità Giudiziaria</a:t>
            </a:r>
            <a:r>
              <a:rPr lang="it-IT" sz="1600" b="1" dirty="0">
                <a:solidFill>
                  <a:srgbClr val="04617B"/>
                </a:solidFill>
              </a:rPr>
              <a:t>, sostenendo attivamente il minore e la sua famiglia in ogni fase del procedimento penale</a:t>
            </a:r>
            <a:br>
              <a:rPr lang="it-IT" sz="1600" b="1" dirty="0">
                <a:solidFill>
                  <a:srgbClr val="04617B"/>
                </a:solidFill>
              </a:rPr>
            </a:br>
            <a:endParaRPr lang="it-IT" sz="1600" b="1" dirty="0">
              <a:solidFill>
                <a:srgbClr val="04617B"/>
              </a:solidFill>
            </a:endParaRPr>
          </a:p>
          <a:p>
            <a:pPr marL="342900" lvl="0" indent="-342900">
              <a:buFont typeface="Arial" pitchFamily="34" charset="0"/>
              <a:buChar char="•"/>
              <a:defRPr/>
            </a:pPr>
            <a:r>
              <a:rPr lang="it-IT" sz="1600" b="1" dirty="0">
                <a:solidFill>
                  <a:srgbClr val="C00000"/>
                </a:solidFill>
              </a:rPr>
              <a:t>promuovere attive connessioni con il Sistema dei Servizi territoriali</a:t>
            </a:r>
            <a:r>
              <a:rPr lang="it-IT" sz="1600" b="1" dirty="0">
                <a:solidFill>
                  <a:srgbClr val="04617B"/>
                </a:solidFill>
              </a:rPr>
              <a:t>, quale presupposto per la costruzione di ”spazi operativi”, condivisi da soggetti pubblici e privati, che siano orientati alla valorizzazione dei </a:t>
            </a:r>
            <a:r>
              <a:rPr lang="it-IT" sz="1600" b="1" dirty="0" err="1">
                <a:solidFill>
                  <a:srgbClr val="04617B"/>
                </a:solidFill>
              </a:rPr>
              <a:t>saperi</a:t>
            </a:r>
            <a:r>
              <a:rPr lang="it-IT" sz="1600" b="1" dirty="0">
                <a:solidFill>
                  <a:srgbClr val="04617B"/>
                </a:solidFill>
              </a:rPr>
              <a:t> e delle competenze di ciascuna organizzazione per dare risposte adeguate ai problemi degli adolescenti autori di reato o a rischio di devianza.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339768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86836"/>
            <a:ext cx="8066087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0" y="6369547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808788" y="6557933"/>
            <a:ext cx="21456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</a:t>
            </a:r>
            <a:r>
              <a:rPr kumimoji="0" lang="it-IT" sz="1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L. Ricci e P. Prandini</a:t>
            </a:r>
            <a:endParaRPr kumimoji="0" lang="it-IT" sz="1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19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099455" y="0"/>
            <a:ext cx="6890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COMUNITÀ TERAPEUTICHE</a:t>
            </a:r>
            <a:b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NODI CRITICI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68086" y="748635"/>
            <a:ext cx="8251371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it-IT" sz="1500" b="1" dirty="0">
                <a:solidFill>
                  <a:srgbClr val="C00000"/>
                </a:solidFill>
              </a:rPr>
              <a:t>Difficoltà dei Servizi Sanitari a realizzare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, in Regione, </a:t>
            </a:r>
            <a:r>
              <a:rPr lang="it-IT" sz="1500" b="1" dirty="0">
                <a:solidFill>
                  <a:srgbClr val="C00000"/>
                </a:solidFill>
              </a:rPr>
              <a:t>collocamenti in comunità terapeutica per il disagio psichiatrico</a:t>
            </a:r>
            <a:r>
              <a:rPr lang="it-IT" sz="1500" dirty="0">
                <a:solidFill>
                  <a:srgbClr val="C00000"/>
                </a:solidFill>
              </a:rPr>
              <a:t> 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nei confronti di soggetti sottoposti a procedimento penale. Tale difficoltà è determinata non solo dall’insufficienza delle risorse residenziali, ma anche dal restringersi delle strutture disponibili all’accoglienza dei pazienti in carico ai  Servizi della Giustizia Minorile</a:t>
            </a:r>
            <a:r>
              <a:rPr lang="it-IT" sz="15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just"/>
            <a:endParaRPr lang="it-IT" sz="8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500" b="1" dirty="0">
                <a:solidFill>
                  <a:srgbClr val="C00000"/>
                </a:solidFill>
              </a:rPr>
              <a:t>Difficoltà di sostenere inserimenti “terapeutici</a:t>
            </a:r>
            <a:r>
              <a:rPr lang="it-IT" sz="1500" b="1" dirty="0" smtClean="0">
                <a:solidFill>
                  <a:srgbClr val="C00000"/>
                </a:solidFill>
              </a:rPr>
              <a:t>” in </a:t>
            </a:r>
            <a:r>
              <a:rPr lang="it-IT" sz="1500" b="1" dirty="0">
                <a:solidFill>
                  <a:srgbClr val="C00000"/>
                </a:solidFill>
              </a:rPr>
              <a:t>strutture residenziali extraregionali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, a fronte di soluzioni terapeutico-contenitive contraddistinte da progetti territoriali con forti presidi dei Servizi di Neuropsichiatria o dei CPS, avvalendosi anche di strutture semiresidenziali</a:t>
            </a:r>
            <a:r>
              <a:rPr lang="it-IT" sz="15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it-IT" sz="800" dirty="0">
                <a:solidFill>
                  <a:schemeClr val="accent1">
                    <a:lumMod val="50000"/>
                  </a:schemeClr>
                </a:solidFill>
              </a:rPr>
              <a:t>	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500" b="1" dirty="0">
                <a:solidFill>
                  <a:srgbClr val="C00000"/>
                </a:solidFill>
              </a:rPr>
              <a:t>Necessità di regolamentare il passaggio dalla Neuropsichiatria ai presidi psichiatrici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, tenuto conto che i ragazzi del penale, in media, presentano disturbi psicopatologici conclamati intorno ai 17 anni e che gli interventi attuati nel contesto penale superano, quasi sempre, la soglia della maggiore età. E’ indispensabile, pertanto, migliorare la comunicazione e condividere i modelli di </a:t>
            </a:r>
            <a:r>
              <a:rPr lang="it-IT" sz="1500" dirty="0" smtClean="0">
                <a:solidFill>
                  <a:schemeClr val="accent1">
                    <a:lumMod val="50000"/>
                  </a:schemeClr>
                </a:solidFill>
              </a:rPr>
              <a:t>intervento.</a:t>
            </a:r>
          </a:p>
          <a:p>
            <a:pPr algn="just"/>
            <a:endParaRPr lang="it-IT" sz="8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it-IT" sz="1500" b="1" dirty="0">
                <a:solidFill>
                  <a:srgbClr val="C00000"/>
                </a:solidFill>
              </a:rPr>
              <a:t>Necessità di prevedere una modulazione dei livelli di assistenza 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rispetto ai:	</a:t>
            </a:r>
            <a:br>
              <a:rPr lang="it-IT" sz="15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1) ragazzi con grave disturbo di comportamento associato ad insufficienza </a:t>
            </a:r>
            <a:r>
              <a:rPr lang="it-IT" sz="1500" dirty="0" smtClean="0">
                <a:solidFill>
                  <a:schemeClr val="accent1">
                    <a:lumMod val="50000"/>
                  </a:schemeClr>
                </a:solidFill>
              </a:rPr>
              <a:t>mentale;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it-IT" sz="15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2) adolescenti con disturbo psicopatologico grave, dove la psicopatologia rappresenta uno degli aspetti di grave problematicità del comportamento deviante del ragazzo e dove è più difficile individuare una corretta modulazione dell’intervento sanitario che dovrà necessariamente confrontarsi con problemi di contenimento a livello comportamentale</a:t>
            </a:r>
            <a:r>
              <a:rPr lang="it-IT" sz="1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188271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44486" y="251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b="1" dirty="0">
                <a:solidFill>
                  <a:schemeClr val="accent1">
                    <a:lumMod val="50000"/>
                  </a:schemeClr>
                </a:solidFill>
              </a:rPr>
              <a:t>COMUNITÀ TERAPEUTICHE</a:t>
            </a:r>
            <a:br>
              <a:rPr lang="it-IT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it-IT" b="1" dirty="0">
                <a:solidFill>
                  <a:schemeClr val="accent1">
                    <a:lumMod val="50000"/>
                  </a:schemeClr>
                </a:solidFill>
              </a:rPr>
              <a:t>NODI CRITICI</a:t>
            </a:r>
          </a:p>
        </p:txBody>
      </p:sp>
      <p:sp>
        <p:nvSpPr>
          <p:cNvPr id="3" name="Rettangolo 2"/>
          <p:cNvSpPr/>
          <p:nvPr/>
        </p:nvSpPr>
        <p:spPr>
          <a:xfrm>
            <a:off x="566057" y="965881"/>
            <a:ext cx="8044543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Necessità di </a:t>
            </a:r>
            <a:r>
              <a:rPr lang="it-IT" sz="1500" b="1" dirty="0">
                <a:solidFill>
                  <a:srgbClr val="C00000"/>
                </a:solidFill>
              </a:rPr>
              <a:t>definire un nuovo modello di comunità terapeutica che sia adeguato alle esigenze degli adolescenti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, integrando le dimensioni sanitarie e le dimensioni sociali dell’intervento, assicurando un adeguato supporto psicologico e/o sanitario nell’ambito di un complesso progetto educativo</a:t>
            </a:r>
            <a:r>
              <a:rPr lang="it-IT" sz="15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500" dirty="0">
              <a:solidFill>
                <a:srgbClr val="C00000"/>
              </a:solidFill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500" b="1" dirty="0">
                <a:solidFill>
                  <a:srgbClr val="C00000"/>
                </a:solidFill>
              </a:rPr>
              <a:t>Difficoltà dei ricoveri dei ragazzi in caso di acuzie</a:t>
            </a:r>
            <a:r>
              <a:rPr lang="it-IT" sz="1500" dirty="0" smtClean="0">
                <a:solidFill>
                  <a:srgbClr val="C00000"/>
                </a:solidFill>
              </a:rPr>
              <a:t>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500" dirty="0">
              <a:solidFill>
                <a:srgbClr val="C00000"/>
              </a:solidFill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500" b="1" dirty="0">
                <a:solidFill>
                  <a:srgbClr val="C00000"/>
                </a:solidFill>
              </a:rPr>
              <a:t>Difficoltà di rendere compatibili i tempi degli interventi sanitari con quelli della giustizia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, unita all’esigenza di rendere più chiare ed essenziali le procedure di inserimento, migliorando e sistematizzando le procedure di collaborazione tra i Servizi per facilitare il loro incontro operativo sui singoli casi</a:t>
            </a:r>
            <a:r>
              <a:rPr lang="it-IT" sz="15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5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500" b="1" dirty="0">
                <a:solidFill>
                  <a:srgbClr val="C00000"/>
                </a:solidFill>
              </a:rPr>
              <a:t>Esigenza di disporre di una “mappatura” istituzionale delle unità di offerta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it-IT" sz="1500" b="1" dirty="0">
                <a:solidFill>
                  <a:srgbClr val="C00000"/>
                </a:solidFill>
              </a:rPr>
              <a:t>nonché di una limitata riserva di posti per i minori dell’area penale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, destinati a brevi permanenze per approfondire quadri diagnostici ed orientare le équipe nel successivo invio in struttura residenziale (terapeutica o socioeducativa) o nell’ambito di un progetto territoriale</a:t>
            </a:r>
            <a:r>
              <a:rPr lang="it-IT" sz="15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5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Esigenza di </a:t>
            </a:r>
            <a:r>
              <a:rPr lang="it-IT" sz="1500" b="1" dirty="0">
                <a:solidFill>
                  <a:srgbClr val="C00000"/>
                </a:solidFill>
              </a:rPr>
              <a:t>potenziare l’offerta di Centri Diurni con competenze specifiche </a:t>
            </a:r>
            <a:r>
              <a:rPr lang="it-IT" sz="1500" dirty="0">
                <a:solidFill>
                  <a:schemeClr val="accent1">
                    <a:lumMod val="50000"/>
                  </a:schemeClr>
                </a:solidFill>
              </a:rPr>
              <a:t>rispetto agli adolescenti con problemi psicopatologici, al fine di realizzare progetti sul territorio che siano fortemente supportati dall’impegno di tutti i Servizi.</a:t>
            </a:r>
          </a:p>
        </p:txBody>
      </p:sp>
      <p:sp>
        <p:nvSpPr>
          <p:cNvPr id="4" name="Rettangolo 3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227189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tangolo arrotondato 23"/>
          <p:cNvSpPr/>
          <p:nvPr/>
        </p:nvSpPr>
        <p:spPr>
          <a:xfrm>
            <a:off x="631055" y="849624"/>
            <a:ext cx="7920880" cy="3626906"/>
          </a:xfrm>
          <a:prstGeom prst="roundRect">
            <a:avLst/>
          </a:prstGeom>
          <a:gradFill>
            <a:gsLst>
              <a:gs pos="0">
                <a:srgbClr val="EEE6A8"/>
              </a:gs>
              <a:gs pos="50000">
                <a:srgbClr val="F4E784"/>
              </a:gs>
              <a:gs pos="100000">
                <a:srgbClr val="FFD961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Ovale 5"/>
          <p:cNvSpPr/>
          <p:nvPr/>
        </p:nvSpPr>
        <p:spPr>
          <a:xfrm>
            <a:off x="817315" y="5229200"/>
            <a:ext cx="7579126" cy="12241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vale 3"/>
          <p:cNvSpPr/>
          <p:nvPr/>
        </p:nvSpPr>
        <p:spPr>
          <a:xfrm>
            <a:off x="1547664" y="4365104"/>
            <a:ext cx="2448272" cy="10081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900" b="1" dirty="0">
                <a:solidFill>
                  <a:srgbClr val="0F6FC6">
                    <a:lumMod val="50000"/>
                  </a:srgbClr>
                </a:solidFill>
              </a:rPr>
              <a:t>COMMISSIONE </a:t>
            </a:r>
            <a:r>
              <a:rPr lang="it-IT" sz="900" b="1" dirty="0" smtClean="0">
                <a:solidFill>
                  <a:srgbClr val="0F6FC6">
                    <a:lumMod val="50000"/>
                  </a:srgbClr>
                </a:solidFill>
              </a:rPr>
              <a:t>REGIONALE PER IL COORDINAMENTO  DELLE ATTIVITA’ DEI SERVIZI  DELLA GIUSTIZIA MINORILE E DEGLI ENTI LOCALI</a:t>
            </a:r>
            <a:endParaRPr lang="it-IT" dirty="0"/>
          </a:p>
        </p:txBody>
      </p:sp>
      <p:sp>
        <p:nvSpPr>
          <p:cNvPr id="5" name="Ovale 4"/>
          <p:cNvSpPr/>
          <p:nvPr/>
        </p:nvSpPr>
        <p:spPr>
          <a:xfrm>
            <a:off x="5148064" y="4365104"/>
            <a:ext cx="2232248" cy="10081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900" b="1" dirty="0" smtClean="0">
                <a:solidFill>
                  <a:srgbClr val="0F6FC6">
                    <a:lumMod val="50000"/>
                  </a:srgbClr>
                </a:solidFill>
              </a:rPr>
              <a:t>AUTORITA’ GIUDIZIARIA MINORILE </a:t>
            </a:r>
            <a:endParaRPr lang="it-IT" dirty="0"/>
          </a:p>
        </p:txBody>
      </p:sp>
      <p:sp>
        <p:nvSpPr>
          <p:cNvPr id="2" name="Ovale 1"/>
          <p:cNvSpPr/>
          <p:nvPr/>
        </p:nvSpPr>
        <p:spPr>
          <a:xfrm>
            <a:off x="643414" y="348991"/>
            <a:ext cx="2533952" cy="100126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b="1" dirty="0" smtClean="0">
                <a:solidFill>
                  <a:schemeClr val="accent1">
                    <a:lumMod val="50000"/>
                  </a:schemeClr>
                </a:solidFill>
              </a:rPr>
              <a:t>COMMISSIONE NAZIONALE CONSULTIVA  E DI COORDINAMENTO  PER I RAPPORTI  CON LE REGIONI E GLI ENTI LOCALI  </a:t>
            </a:r>
            <a:endParaRPr lang="it-IT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187624" y="5661248"/>
            <a:ext cx="1080120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b="1" dirty="0" smtClean="0">
                <a:solidFill>
                  <a:schemeClr val="accent1">
                    <a:lumMod val="50000"/>
                  </a:schemeClr>
                </a:solidFill>
              </a:rPr>
              <a:t>PRIVATO SOCIALE</a:t>
            </a:r>
            <a:endParaRPr lang="it-IT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467874" y="5673216"/>
            <a:ext cx="1200470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000" b="1" dirty="0" smtClean="0">
                <a:solidFill>
                  <a:srgbClr val="0F6FC6">
                    <a:lumMod val="50000"/>
                  </a:srgbClr>
                </a:solidFill>
              </a:rPr>
              <a:t>VOLONTARIATO</a:t>
            </a:r>
            <a:endParaRPr lang="it-IT" sz="10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4657162" y="5673216"/>
            <a:ext cx="106696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000" b="1" dirty="0" smtClean="0">
                <a:solidFill>
                  <a:srgbClr val="0F6FC6">
                    <a:lumMod val="50000"/>
                  </a:srgbClr>
                </a:solidFill>
              </a:rPr>
              <a:t>ENTI LOCALI</a:t>
            </a:r>
            <a:endParaRPr lang="it-IT" sz="10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988980" y="5661248"/>
            <a:ext cx="1008112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000" b="1" dirty="0" smtClean="0">
                <a:solidFill>
                  <a:srgbClr val="0F6FC6">
                    <a:lumMod val="50000"/>
                  </a:srgbClr>
                </a:solidFill>
              </a:rPr>
              <a:t>REGIONI</a:t>
            </a:r>
            <a:endParaRPr lang="it-IT" sz="10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11" name="Freccia bidirezionale orizzontale 10"/>
          <p:cNvSpPr/>
          <p:nvPr/>
        </p:nvSpPr>
        <p:spPr>
          <a:xfrm>
            <a:off x="2350066" y="5757780"/>
            <a:ext cx="576064" cy="190912"/>
          </a:xfrm>
          <a:prstGeom prst="left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bidirezionale orizzontale 11"/>
          <p:cNvSpPr/>
          <p:nvPr/>
        </p:nvSpPr>
        <p:spPr>
          <a:xfrm>
            <a:off x="5824809" y="5757780"/>
            <a:ext cx="576064" cy="190912"/>
          </a:xfrm>
          <a:prstGeom prst="left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bidirezionale orizzontale 12"/>
          <p:cNvSpPr/>
          <p:nvPr/>
        </p:nvSpPr>
        <p:spPr>
          <a:xfrm>
            <a:off x="4030814" y="5757780"/>
            <a:ext cx="576064" cy="190912"/>
          </a:xfrm>
          <a:prstGeom prst="left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3662224" y="1746352"/>
            <a:ext cx="1829936" cy="366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200" b="1" dirty="0" smtClean="0">
                <a:solidFill>
                  <a:srgbClr val="0F6FC6">
                    <a:lumMod val="50000"/>
                  </a:srgbClr>
                </a:solidFill>
              </a:rPr>
              <a:t>DIPARTIMENTO DELLA GIUSTIZIA MINORILE</a:t>
            </a:r>
            <a:endParaRPr lang="it-IT" sz="12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3659796" y="2409612"/>
            <a:ext cx="1829936" cy="366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200" b="1" dirty="0" smtClean="0">
                <a:solidFill>
                  <a:srgbClr val="0F6FC6">
                    <a:lumMod val="50000"/>
                  </a:srgbClr>
                </a:solidFill>
              </a:rPr>
              <a:t>CENTRO PER LA GIUSTIZIA MINORILE</a:t>
            </a:r>
            <a:endParaRPr lang="it-IT" sz="12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5824809" y="2409612"/>
            <a:ext cx="2571632" cy="366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200" b="1" dirty="0" smtClean="0">
                <a:solidFill>
                  <a:srgbClr val="0F6FC6">
                    <a:lumMod val="50000"/>
                  </a:srgbClr>
                </a:solidFill>
              </a:rPr>
              <a:t>ISTITUTO CENTRALE DI FORMAZIONE  DEL PERSONALE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643414" y="3263615"/>
            <a:ext cx="1186542" cy="4966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000" b="1" dirty="0" smtClean="0">
                <a:solidFill>
                  <a:srgbClr val="0F6FC6">
                    <a:lumMod val="50000"/>
                  </a:srgbClr>
                </a:solidFill>
              </a:rPr>
              <a:t>Istituti di semilibertà e semidetenzione</a:t>
            </a:r>
            <a:endParaRPr lang="it-IT" sz="10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7475634" y="3263614"/>
            <a:ext cx="1061997" cy="62428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000" b="1" dirty="0" smtClean="0">
                <a:solidFill>
                  <a:srgbClr val="0F6FC6">
                    <a:lumMod val="50000"/>
                  </a:srgbClr>
                </a:solidFill>
              </a:rPr>
              <a:t>Uffici di Servizio Sociale per i Minorenni</a:t>
            </a:r>
            <a:endParaRPr lang="it-IT" sz="10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6149917" y="3263615"/>
            <a:ext cx="972108" cy="4966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000" b="1" dirty="0" smtClean="0">
                <a:solidFill>
                  <a:srgbClr val="0F6FC6">
                    <a:lumMod val="50000"/>
                  </a:srgbClr>
                </a:solidFill>
              </a:rPr>
              <a:t>Comunità del Ministero</a:t>
            </a:r>
            <a:endParaRPr lang="it-IT" sz="10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4827079" y="3263615"/>
            <a:ext cx="972108" cy="4966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000" b="1" dirty="0">
                <a:solidFill>
                  <a:srgbClr val="0F6FC6">
                    <a:lumMod val="50000"/>
                  </a:srgbClr>
                </a:solidFill>
              </a:rPr>
              <a:t>Centri </a:t>
            </a:r>
            <a:r>
              <a:rPr lang="it-IT" sz="1000" b="1" dirty="0" smtClean="0">
                <a:solidFill>
                  <a:srgbClr val="0F6FC6">
                    <a:lumMod val="50000"/>
                  </a:srgbClr>
                </a:solidFill>
              </a:rPr>
              <a:t> di Prima Accoglienza</a:t>
            </a:r>
            <a:endParaRPr lang="it-IT" sz="10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3459968" y="3263615"/>
            <a:ext cx="1029983" cy="4966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000" b="1" dirty="0" smtClean="0">
                <a:solidFill>
                  <a:srgbClr val="0F6FC6">
                    <a:lumMod val="50000"/>
                  </a:srgbClr>
                </a:solidFill>
              </a:rPr>
              <a:t>Centri Polifunzionali</a:t>
            </a:r>
            <a:endParaRPr lang="it-IT" sz="10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2163610" y="3242058"/>
            <a:ext cx="972108" cy="4966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000" b="1" dirty="0">
                <a:solidFill>
                  <a:srgbClr val="0F6FC6">
                    <a:lumMod val="50000"/>
                  </a:srgbClr>
                </a:solidFill>
              </a:rPr>
              <a:t>Istituti P</a:t>
            </a:r>
            <a:r>
              <a:rPr lang="it-IT" sz="1000" b="1" dirty="0" smtClean="0">
                <a:solidFill>
                  <a:srgbClr val="0F6FC6">
                    <a:lumMod val="50000"/>
                  </a:srgbClr>
                </a:solidFill>
              </a:rPr>
              <a:t>enali per i Minorenni</a:t>
            </a:r>
            <a:endParaRPr lang="it-IT" sz="10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3295327" y="1015961"/>
            <a:ext cx="2656843" cy="366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b="1" dirty="0" smtClean="0">
                <a:solidFill>
                  <a:schemeClr val="accent1">
                    <a:lumMod val="50000"/>
                  </a:schemeClr>
                </a:solidFill>
              </a:rPr>
              <a:t>MINISTERO DELLA GIUSTIZIA</a:t>
            </a:r>
            <a:endParaRPr lang="it-IT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Rettangolo 26"/>
          <p:cNvSpPr/>
          <p:nvPr/>
        </p:nvSpPr>
        <p:spPr>
          <a:xfrm>
            <a:off x="4707509" y="0"/>
            <a:ext cx="3464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1600" b="1" dirty="0">
                <a:solidFill>
                  <a:srgbClr val="0F6FC6">
                    <a:lumMod val="50000"/>
                  </a:srgbClr>
                </a:solidFill>
              </a:rPr>
              <a:t>IL SISTEMA DEI SERVIZI DELLA GIUSTIZIA MINORILE </a:t>
            </a:r>
          </a:p>
        </p:txBody>
      </p:sp>
      <p:cxnSp>
        <p:nvCxnSpPr>
          <p:cNvPr id="29" name="Connettore 2 28"/>
          <p:cNvCxnSpPr/>
          <p:nvPr/>
        </p:nvCxnSpPr>
        <p:spPr>
          <a:xfrm>
            <a:off x="4557096" y="1424999"/>
            <a:ext cx="0" cy="29637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>
            <a:off x="4574764" y="2113238"/>
            <a:ext cx="0" cy="29637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>
            <a:off x="1252068" y="2948727"/>
            <a:ext cx="670962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1236685" y="4221088"/>
            <a:ext cx="670962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1222381" y="3760247"/>
            <a:ext cx="0" cy="460841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flipH="1">
            <a:off x="2638098" y="3778130"/>
            <a:ext cx="11566" cy="40614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>
            <a:off x="3995936" y="3778130"/>
            <a:ext cx="0" cy="444561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>
            <a:off x="6641070" y="3778130"/>
            <a:ext cx="0" cy="40614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7935901" y="3887900"/>
            <a:ext cx="0" cy="33318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/>
          <p:cNvCxnSpPr/>
          <p:nvPr/>
        </p:nvCxnSpPr>
        <p:spPr>
          <a:xfrm>
            <a:off x="5313133" y="3778130"/>
            <a:ext cx="0" cy="444561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>
            <a:off x="1252068" y="2936894"/>
            <a:ext cx="0" cy="29637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2666454" y="2948727"/>
            <a:ext cx="0" cy="29637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/>
          <p:nvPr/>
        </p:nvCxnSpPr>
        <p:spPr>
          <a:xfrm>
            <a:off x="3995936" y="2948727"/>
            <a:ext cx="0" cy="29637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2 42"/>
          <p:cNvCxnSpPr/>
          <p:nvPr/>
        </p:nvCxnSpPr>
        <p:spPr>
          <a:xfrm>
            <a:off x="5345309" y="2967241"/>
            <a:ext cx="0" cy="29637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/>
          <p:nvPr/>
        </p:nvCxnSpPr>
        <p:spPr>
          <a:xfrm>
            <a:off x="6635971" y="2953151"/>
            <a:ext cx="0" cy="29637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2 45"/>
          <p:cNvCxnSpPr/>
          <p:nvPr/>
        </p:nvCxnSpPr>
        <p:spPr>
          <a:xfrm>
            <a:off x="7946196" y="2948727"/>
            <a:ext cx="0" cy="29637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>
            <a:off x="4557096" y="2776498"/>
            <a:ext cx="0" cy="17222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2 51"/>
          <p:cNvCxnSpPr/>
          <p:nvPr/>
        </p:nvCxnSpPr>
        <p:spPr>
          <a:xfrm>
            <a:off x="3126314" y="3511931"/>
            <a:ext cx="333654" cy="211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2 53"/>
          <p:cNvCxnSpPr/>
          <p:nvPr/>
        </p:nvCxnSpPr>
        <p:spPr>
          <a:xfrm>
            <a:off x="4489951" y="3514522"/>
            <a:ext cx="333654" cy="211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2 54"/>
          <p:cNvCxnSpPr/>
          <p:nvPr/>
        </p:nvCxnSpPr>
        <p:spPr>
          <a:xfrm>
            <a:off x="5799187" y="3517113"/>
            <a:ext cx="333654" cy="211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2 55"/>
          <p:cNvCxnSpPr/>
          <p:nvPr/>
        </p:nvCxnSpPr>
        <p:spPr>
          <a:xfrm>
            <a:off x="1829956" y="3514311"/>
            <a:ext cx="333654" cy="211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2 56"/>
          <p:cNvCxnSpPr/>
          <p:nvPr/>
        </p:nvCxnSpPr>
        <p:spPr>
          <a:xfrm>
            <a:off x="7141981" y="3511720"/>
            <a:ext cx="333654" cy="211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2 65"/>
          <p:cNvCxnSpPr/>
          <p:nvPr/>
        </p:nvCxnSpPr>
        <p:spPr>
          <a:xfrm>
            <a:off x="7110625" y="1929796"/>
            <a:ext cx="0" cy="47981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2 67"/>
          <p:cNvCxnSpPr/>
          <p:nvPr/>
        </p:nvCxnSpPr>
        <p:spPr>
          <a:xfrm flipH="1">
            <a:off x="5492161" y="1929795"/>
            <a:ext cx="1618464" cy="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ttangolo 48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278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" y="995805"/>
            <a:ext cx="8203037" cy="554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4674870" y="0"/>
            <a:ext cx="34518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IL CENTRO GIUSTIZIA MINORILE</a:t>
            </a:r>
          </a:p>
          <a:p>
            <a:r>
              <a:rPr lang="it-IT" sz="1600" b="1" dirty="0" smtClean="0">
                <a:solidFill>
                  <a:schemeClr val="accent1">
                    <a:lumMod val="50000"/>
                  </a:schemeClr>
                </a:solidFill>
              </a:rPr>
              <a:t>PER LA LOMBARDIA</a:t>
            </a:r>
            <a:endParaRPr lang="it-IT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146905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986380" y="87086"/>
            <a:ext cx="34518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LE COMUNITA’</a:t>
            </a:r>
            <a:endParaRPr lang="it-IT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tangolo arrotondato 3"/>
          <p:cNvSpPr/>
          <p:nvPr/>
        </p:nvSpPr>
        <p:spPr>
          <a:xfrm>
            <a:off x="1131640" y="2222024"/>
            <a:ext cx="2592288" cy="648072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CARATTERISTICHE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771600" y="3690515"/>
            <a:ext cx="4680520" cy="223224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ACCOLGONO MINORI/GIOVANI ADULTI:</a:t>
            </a:r>
          </a:p>
          <a:p>
            <a:endParaRPr lang="it-IT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it-IT" sz="1200" b="1" dirty="0" smtClean="0">
                <a:solidFill>
                  <a:schemeClr val="accent1">
                    <a:lumMod val="50000"/>
                  </a:schemeClr>
                </a:solidFill>
              </a:rPr>
              <a:t>Arrestati, fermati o accompagnati (funzione analoga al CPA)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it-IT" sz="1200" b="1" dirty="0" smtClean="0">
                <a:solidFill>
                  <a:schemeClr val="accent1">
                    <a:lumMod val="50000"/>
                  </a:schemeClr>
                </a:solidFill>
              </a:rPr>
              <a:t>Sottoposti alla misura cautelare del collocamento in comunità (art. 22 D.P.R. 448/88)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it-IT" sz="1200" b="1" dirty="0" smtClean="0">
                <a:solidFill>
                  <a:schemeClr val="accent1">
                    <a:lumMod val="50000"/>
                  </a:schemeClr>
                </a:solidFill>
              </a:rPr>
              <a:t>Sottoposti alla misura di sicurezza del riformatorio giudiziario  (art. 36 D.P.R. 448/88)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it-IT" sz="1200" b="1" dirty="0" smtClean="0">
                <a:solidFill>
                  <a:schemeClr val="accent1">
                    <a:lumMod val="50000"/>
                  </a:schemeClr>
                </a:solidFill>
              </a:rPr>
              <a:t>Sottoposti alla sospensione del processo e messa alla prova (art. 28 D.P.R. 448/88) o ad altre misure</a:t>
            </a:r>
          </a:p>
          <a:p>
            <a:endParaRPr lang="it-IT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Ovale 2"/>
          <p:cNvSpPr/>
          <p:nvPr/>
        </p:nvSpPr>
        <p:spPr>
          <a:xfrm>
            <a:off x="3566270" y="925880"/>
            <a:ext cx="5112568" cy="324036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Organizzazione di tipo familiare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Presenza di minorenni  anche non sottoposti a procedimento penale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Capienza non superiore a 10 persone, con possibilità di strutturazione in gruppi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Presenza di operatori professionali di diverse discipline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Raccordo con le Istituzioni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Raccordo con le risorse del territorio </a:t>
            </a:r>
            <a:endParaRPr lang="it-IT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771600" y="6045873"/>
            <a:ext cx="2952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 smtClean="0">
                <a:solidFill>
                  <a:schemeClr val="accent1">
                    <a:lumMod val="50000"/>
                  </a:schemeClr>
                </a:solidFill>
              </a:rPr>
              <a:t>Art. 10 Decreto Legislativo  28/7/89 n. 272</a:t>
            </a:r>
            <a:endParaRPr lang="it-IT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210099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2339752" y="1251862"/>
            <a:ext cx="5544616" cy="41664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Totale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dei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minori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presi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in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carico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dai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Servizi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della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Giustizia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minorile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sia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in area 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penale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esterna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che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interna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Rettangolo arrotondato 16"/>
          <p:cNvSpPr>
            <a:spLocks noChangeArrowheads="1"/>
          </p:cNvSpPr>
          <p:nvPr/>
        </p:nvSpPr>
        <p:spPr bwMode="auto">
          <a:xfrm>
            <a:off x="1043608" y="1249004"/>
            <a:ext cx="785813" cy="416644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1156</a:t>
            </a:r>
            <a:endParaRPr lang="en-US" sz="1400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Rettangolo arrotondato 19"/>
          <p:cNvSpPr>
            <a:spLocks noChangeArrowheads="1"/>
          </p:cNvSpPr>
          <p:nvPr/>
        </p:nvSpPr>
        <p:spPr bwMode="auto">
          <a:xfrm>
            <a:off x="1043608" y="2925514"/>
            <a:ext cx="791483" cy="431478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265</a:t>
            </a:r>
            <a:endParaRPr lang="en-US" sz="1400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Rettangolo arrotondato 20"/>
          <p:cNvSpPr>
            <a:spLocks noChangeArrowheads="1"/>
          </p:cNvSpPr>
          <p:nvPr/>
        </p:nvSpPr>
        <p:spPr bwMode="auto">
          <a:xfrm>
            <a:off x="1035099" y="5435364"/>
            <a:ext cx="797155" cy="451767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/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56</a:t>
            </a:r>
            <a:endParaRPr lang="en-US" sz="1400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Rettangolo arrotondato 21"/>
          <p:cNvSpPr>
            <a:spLocks noChangeArrowheads="1"/>
          </p:cNvSpPr>
          <p:nvPr/>
        </p:nvSpPr>
        <p:spPr bwMode="auto">
          <a:xfrm>
            <a:off x="1037935" y="4378114"/>
            <a:ext cx="791484" cy="432048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/>
            <a:endParaRPr lang="en-US" sz="1400" b="1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388</a:t>
            </a:r>
            <a:endParaRPr lang="en-US" sz="1400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endParaRPr lang="en-US" sz="1400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Rettangolo arrotondato 22"/>
          <p:cNvSpPr>
            <a:spLocks noChangeArrowheads="1"/>
          </p:cNvSpPr>
          <p:nvPr/>
        </p:nvSpPr>
        <p:spPr bwMode="auto">
          <a:xfrm>
            <a:off x="1043608" y="3676253"/>
            <a:ext cx="785811" cy="400819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185</a:t>
            </a:r>
            <a:endParaRPr lang="en-US" sz="1400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Rettangolo arrotondato 38"/>
          <p:cNvSpPr>
            <a:spLocks noChangeArrowheads="1"/>
          </p:cNvSpPr>
          <p:nvPr/>
        </p:nvSpPr>
        <p:spPr bwMode="auto">
          <a:xfrm>
            <a:off x="1043608" y="2060848"/>
            <a:ext cx="785812" cy="458069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969</a:t>
            </a:r>
            <a:endParaRPr lang="en-US" sz="1400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Rettangolo arrotondato 8"/>
          <p:cNvSpPr/>
          <p:nvPr/>
        </p:nvSpPr>
        <p:spPr>
          <a:xfrm>
            <a:off x="2362622" y="2069280"/>
            <a:ext cx="5544616" cy="45806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Totale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dei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minori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presi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in </a:t>
            </a:r>
            <a:r>
              <a:rPr lang="en-US" sz="1300" b="1" dirty="0" err="1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carico</a:t>
            </a: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dagli</a:t>
            </a:r>
            <a:r>
              <a:rPr lang="en-US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USSM</a:t>
            </a:r>
            <a:endParaRPr lang="en-US" sz="1300" b="1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" name="Rettangolo arrotondato 9"/>
          <p:cNvSpPr/>
          <p:nvPr/>
        </p:nvSpPr>
        <p:spPr>
          <a:xfrm>
            <a:off x="2339752" y="2879228"/>
            <a:ext cx="5544616" cy="45806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300" b="1" dirty="0" err="1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Totale</a:t>
            </a:r>
            <a:r>
              <a:rPr lang="en-US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dei</a:t>
            </a:r>
            <a:r>
              <a:rPr lang="en-US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minori</a:t>
            </a:r>
            <a:r>
              <a:rPr lang="en-US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300" b="1" dirty="0" err="1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presi</a:t>
            </a:r>
            <a:r>
              <a:rPr lang="en-US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in </a:t>
            </a:r>
            <a:r>
              <a:rPr lang="en-US" sz="1300" b="1" dirty="0" err="1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carico</a:t>
            </a:r>
            <a:r>
              <a:rPr lang="en-US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dal Centro di Prima  </a:t>
            </a:r>
            <a:r>
              <a:rPr lang="en-US" sz="1300" b="1" dirty="0" err="1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Accoglienza</a:t>
            </a:r>
            <a:endParaRPr lang="en-US" sz="1300" b="1" dirty="0" smtClean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2339752" y="3676253"/>
            <a:ext cx="5544616" cy="45806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it-IT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Totale dei minori presi in carico dall’Istituto Penale per i Minorenni di Milano</a:t>
            </a:r>
          </a:p>
        </p:txBody>
      </p:sp>
      <p:sp>
        <p:nvSpPr>
          <p:cNvPr id="12" name="Rettangolo arrotondato 11"/>
          <p:cNvSpPr/>
          <p:nvPr/>
        </p:nvSpPr>
        <p:spPr>
          <a:xfrm>
            <a:off x="2352328" y="5085184"/>
            <a:ext cx="5544616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it-IT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Totale dei minori in Comunità Terapeutiche con provvedimento penale, di cui:  </a:t>
            </a:r>
          </a:p>
          <a:p>
            <a:pPr algn="just"/>
            <a:r>
              <a:rPr lang="it-IT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32 in comunità per tossicodipendenti</a:t>
            </a:r>
          </a:p>
          <a:p>
            <a:pPr algn="just"/>
            <a:r>
              <a:rPr lang="it-IT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24 in comunità psichiatriche</a:t>
            </a:r>
          </a:p>
        </p:txBody>
      </p:sp>
      <p:sp>
        <p:nvSpPr>
          <p:cNvPr id="13" name="Rettangolo arrotondato 12"/>
          <p:cNvSpPr/>
          <p:nvPr/>
        </p:nvSpPr>
        <p:spPr>
          <a:xfrm>
            <a:off x="2339752" y="4365104"/>
            <a:ext cx="5544616" cy="45806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it-IT" sz="13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Totale dei minori in Comunità con provvedimento penale</a:t>
            </a:r>
          </a:p>
        </p:txBody>
      </p:sp>
      <p:sp>
        <p:nvSpPr>
          <p:cNvPr id="14" name="Freccia a sinistra 13"/>
          <p:cNvSpPr/>
          <p:nvPr/>
        </p:nvSpPr>
        <p:spPr>
          <a:xfrm rot="10800000">
            <a:off x="1954600" y="1356023"/>
            <a:ext cx="288032" cy="208322"/>
          </a:xfrm>
          <a:prstGeom prst="leftArrow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Freccia a sinistra 14"/>
          <p:cNvSpPr/>
          <p:nvPr/>
        </p:nvSpPr>
        <p:spPr>
          <a:xfrm rot="10800000">
            <a:off x="1954600" y="2194154"/>
            <a:ext cx="288032" cy="208322"/>
          </a:xfrm>
          <a:prstGeom prst="leftArrow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Freccia a sinistra 15"/>
          <p:cNvSpPr/>
          <p:nvPr/>
        </p:nvSpPr>
        <p:spPr>
          <a:xfrm rot="10800000">
            <a:off x="1971368" y="3037092"/>
            <a:ext cx="288032" cy="208322"/>
          </a:xfrm>
          <a:prstGeom prst="leftArrow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reccia a sinistra 16"/>
          <p:cNvSpPr/>
          <p:nvPr/>
        </p:nvSpPr>
        <p:spPr>
          <a:xfrm rot="10800000">
            <a:off x="1962984" y="3801126"/>
            <a:ext cx="288032" cy="208322"/>
          </a:xfrm>
          <a:prstGeom prst="leftArrow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a sinistra 17"/>
          <p:cNvSpPr/>
          <p:nvPr/>
        </p:nvSpPr>
        <p:spPr>
          <a:xfrm rot="10800000">
            <a:off x="1954600" y="4489977"/>
            <a:ext cx="288032" cy="208322"/>
          </a:xfrm>
          <a:prstGeom prst="leftArrow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a sinistra 18"/>
          <p:cNvSpPr/>
          <p:nvPr/>
        </p:nvSpPr>
        <p:spPr>
          <a:xfrm rot="10800000">
            <a:off x="1954600" y="5557087"/>
            <a:ext cx="288032" cy="208322"/>
          </a:xfrm>
          <a:prstGeom prst="leftArrow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1839894" y="116632"/>
            <a:ext cx="510267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it-IT" b="1" dirty="0" smtClean="0">
                <a:solidFill>
                  <a:srgbClr val="0F6FC6">
                    <a:lumMod val="50000"/>
                  </a:srgbClr>
                </a:solidFill>
              </a:rPr>
              <a:t>DATI STATISTICI 2012 </a:t>
            </a:r>
          </a:p>
          <a:p>
            <a:pPr lvl="0" algn="ctr"/>
            <a:r>
              <a:rPr lang="it-IT" sz="1200" b="1" dirty="0" smtClean="0">
                <a:solidFill>
                  <a:srgbClr val="0F6FC6">
                    <a:lumMod val="50000"/>
                  </a:srgbClr>
                </a:solidFill>
              </a:rPr>
              <a:t>(ragazzi presi in carico già  presenti al 1° gennaio e nuovi ingressi)</a:t>
            </a:r>
            <a:endParaRPr lang="it-IT" sz="1200" b="1" dirty="0">
              <a:solidFill>
                <a:srgbClr val="0F6FC6">
                  <a:lumMod val="50000"/>
                </a:srgbClr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7118089" y="6557933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</a:t>
            </a:r>
            <a:r>
              <a:rPr kumimoji="0" lang="it-IT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Paola</a:t>
            </a:r>
            <a:r>
              <a:rPr kumimoji="0" lang="it-IT" sz="1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Prandini</a:t>
            </a:r>
            <a:endParaRPr kumimoji="0" lang="it-IT" sz="1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457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226946" y="6576446"/>
            <a:ext cx="1845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Flavia Croce</a:t>
            </a:r>
          </a:p>
        </p:txBody>
      </p:sp>
    </p:spTree>
    <p:extLst>
      <p:ext uri="{BB962C8B-B14F-4D97-AF65-F5344CB8AC3E}">
        <p14:creationId xmlns:p14="http://schemas.microsoft.com/office/powerpoint/2010/main" val="319095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arrotondato 2"/>
          <p:cNvSpPr/>
          <p:nvPr/>
        </p:nvSpPr>
        <p:spPr>
          <a:xfrm>
            <a:off x="4661820" y="1080174"/>
            <a:ext cx="3960440" cy="1008112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CUSTODIA CAUTELARE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ISTITUTO  PENALE MINORILE</a:t>
            </a:r>
          </a:p>
        </p:txBody>
      </p:sp>
      <p:sp>
        <p:nvSpPr>
          <p:cNvPr id="4" name="Rettangolo arrotondato 3"/>
          <p:cNvSpPr/>
          <p:nvPr/>
        </p:nvSpPr>
        <p:spPr>
          <a:xfrm>
            <a:off x="4572000" y="2947056"/>
            <a:ext cx="4084574" cy="3127053"/>
          </a:xfrm>
          <a:prstGeom prst="round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MISURE CAUTELARI NON DETENTIVE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COMUNITA</a:t>
            </a:r>
            <a:r>
              <a:rPr kumimoji="0" lang="ja-JP" altLang="it-IT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’</a:t>
            </a:r>
            <a:endParaRPr kumimoji="0" lang="it-IT" altLang="ja-JP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PERMANENZA A CASA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PRESCRIZIONI</a:t>
            </a:r>
          </a:p>
        </p:txBody>
      </p:sp>
      <p:sp>
        <p:nvSpPr>
          <p:cNvPr id="5" name="Freccia a destra 4"/>
          <p:cNvSpPr/>
          <p:nvPr/>
        </p:nvSpPr>
        <p:spPr>
          <a:xfrm>
            <a:off x="1283594" y="1473045"/>
            <a:ext cx="3288408" cy="296922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ccia a destra 5"/>
          <p:cNvSpPr/>
          <p:nvPr/>
        </p:nvSpPr>
        <p:spPr>
          <a:xfrm rot="5400000" flipV="1">
            <a:off x="6103388" y="2332851"/>
            <a:ext cx="576262" cy="296863"/>
          </a:xfrm>
          <a:prstGeom prst="rightArrow">
            <a:avLst/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ccia a destra 6"/>
          <p:cNvSpPr/>
          <p:nvPr/>
        </p:nvSpPr>
        <p:spPr>
          <a:xfrm rot="5400000" flipV="1">
            <a:off x="6028470" y="5294312"/>
            <a:ext cx="552450" cy="287338"/>
          </a:xfrm>
          <a:prstGeom prst="rightArrow">
            <a:avLst/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ccia a destra 7"/>
          <p:cNvSpPr/>
          <p:nvPr/>
        </p:nvSpPr>
        <p:spPr>
          <a:xfrm rot="16200000" flipV="1">
            <a:off x="6520657" y="2272780"/>
            <a:ext cx="576262" cy="298450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ccia a destra 8"/>
          <p:cNvSpPr/>
          <p:nvPr/>
        </p:nvSpPr>
        <p:spPr>
          <a:xfrm rot="16200000" flipV="1">
            <a:off x="6473061" y="4433093"/>
            <a:ext cx="576262" cy="298450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ccia a destra 9"/>
          <p:cNvSpPr/>
          <p:nvPr/>
        </p:nvSpPr>
        <p:spPr>
          <a:xfrm rot="16200000" flipV="1">
            <a:off x="6503134" y="5271477"/>
            <a:ext cx="576262" cy="298450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2051720" y="3284984"/>
            <a:ext cx="1728192" cy="1296144"/>
          </a:xfrm>
          <a:prstGeom prst="round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CENTRO DI PRIMA ACCOGLIENZA</a:t>
            </a:r>
          </a:p>
        </p:txBody>
      </p:sp>
      <p:sp>
        <p:nvSpPr>
          <p:cNvPr id="12" name="Freccia a destra 11"/>
          <p:cNvSpPr/>
          <p:nvPr/>
        </p:nvSpPr>
        <p:spPr>
          <a:xfrm rot="5400000" flipV="1">
            <a:off x="6012656" y="4437856"/>
            <a:ext cx="574675" cy="287338"/>
          </a:xfrm>
          <a:prstGeom prst="rightArrow">
            <a:avLst/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reccia a sinistra 12"/>
          <p:cNvSpPr/>
          <p:nvPr/>
        </p:nvSpPr>
        <p:spPr>
          <a:xfrm>
            <a:off x="1258888" y="1080174"/>
            <a:ext cx="3313112" cy="332602"/>
          </a:xfrm>
          <a:prstGeom prst="leftArrow">
            <a:avLst/>
          </a:prstGeom>
          <a:gradFill>
            <a:gsLst>
              <a:gs pos="0">
                <a:srgbClr val="309030"/>
              </a:gs>
              <a:gs pos="29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ttangolo arrotondato 13"/>
          <p:cNvSpPr/>
          <p:nvPr/>
        </p:nvSpPr>
        <p:spPr>
          <a:xfrm>
            <a:off x="1103573" y="2421211"/>
            <a:ext cx="360040" cy="2736304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vert27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ARRESTO O FERMO DEL MIORE</a:t>
            </a:r>
          </a:p>
        </p:txBody>
      </p:sp>
      <p:sp>
        <p:nvSpPr>
          <p:cNvPr id="15" name="Freccia a sinistra 22"/>
          <p:cNvSpPr/>
          <p:nvPr/>
        </p:nvSpPr>
        <p:spPr>
          <a:xfrm>
            <a:off x="1080764" y="5708833"/>
            <a:ext cx="3384550" cy="179388"/>
          </a:xfrm>
          <a:prstGeom prst="leftArrow">
            <a:avLst/>
          </a:prstGeom>
          <a:gradFill>
            <a:gsLst>
              <a:gs pos="0">
                <a:srgbClr val="309030"/>
              </a:gs>
              <a:gs pos="29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ccia a destra 17"/>
          <p:cNvSpPr/>
          <p:nvPr/>
        </p:nvSpPr>
        <p:spPr>
          <a:xfrm flipV="1">
            <a:off x="1476375" y="3790859"/>
            <a:ext cx="576263" cy="296954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ccia a destra 17"/>
          <p:cNvSpPr/>
          <p:nvPr/>
        </p:nvSpPr>
        <p:spPr>
          <a:xfrm rot="19027014" flipV="1">
            <a:off x="3725863" y="3136900"/>
            <a:ext cx="1162050" cy="298450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ccia a destra 17"/>
          <p:cNvSpPr/>
          <p:nvPr/>
        </p:nvSpPr>
        <p:spPr>
          <a:xfrm rot="1955077" flipV="1">
            <a:off x="3827633" y="4399831"/>
            <a:ext cx="720725" cy="298450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Freccia a destra 10"/>
          <p:cNvSpPr/>
          <p:nvPr/>
        </p:nvSpPr>
        <p:spPr>
          <a:xfrm flipV="1">
            <a:off x="1079909" y="5410260"/>
            <a:ext cx="3427413" cy="182563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ttangolo arrotondato 19"/>
          <p:cNvSpPr/>
          <p:nvPr/>
        </p:nvSpPr>
        <p:spPr>
          <a:xfrm>
            <a:off x="483469" y="942005"/>
            <a:ext cx="488131" cy="5187333"/>
          </a:xfrm>
          <a:prstGeom prst="round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vert270"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+mn-cs"/>
              </a:rPr>
              <a:t>LIBERTA</a:t>
            </a:r>
            <a:r>
              <a:rPr kumimoji="0" lang="ja-JP" altLang="it-IT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+mn-cs"/>
              </a:rPr>
              <a:t>’</a:t>
            </a:r>
            <a:endParaRPr kumimoji="0" lang="it-IT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charset="0"/>
              <a:ea typeface="ＭＳ Ｐゴシック" charset="0"/>
              <a:cs typeface="+mn-cs"/>
            </a:endParaRPr>
          </a:p>
        </p:txBody>
      </p:sp>
      <p:sp>
        <p:nvSpPr>
          <p:cNvPr id="21" name="Freccia angolare in su 27"/>
          <p:cNvSpPr>
            <a:spLocks/>
          </p:cNvSpPr>
          <p:nvPr/>
        </p:nvSpPr>
        <p:spPr bwMode="auto">
          <a:xfrm rot="16200000">
            <a:off x="1248866" y="1902448"/>
            <a:ext cx="1388475" cy="1368430"/>
          </a:xfrm>
          <a:custGeom>
            <a:avLst/>
            <a:gdLst>
              <a:gd name="T0" fmla="*/ 0 w 1944216"/>
              <a:gd name="T1" fmla="*/ 1243363 h 1368152"/>
              <a:gd name="T2" fmla="*/ 1573303 w 1944216"/>
              <a:gd name="T3" fmla="*/ 1243363 h 1368152"/>
              <a:gd name="T4" fmla="*/ 1573303 w 1944216"/>
              <a:gd name="T5" fmla="*/ 278036 h 1368152"/>
              <a:gd name="T6" fmla="*/ 1327179 w 1944216"/>
              <a:gd name="T7" fmla="*/ 278036 h 1368152"/>
              <a:gd name="T8" fmla="*/ 1635698 w 1944216"/>
              <a:gd name="T9" fmla="*/ 0 h 1368152"/>
              <a:gd name="T10" fmla="*/ 1944216 w 1944216"/>
              <a:gd name="T11" fmla="*/ 278036 h 1368152"/>
              <a:gd name="T12" fmla="*/ 1698092 w 1944216"/>
              <a:gd name="T13" fmla="*/ 278036 h 1368152"/>
              <a:gd name="T14" fmla="*/ 1698092 w 1944216"/>
              <a:gd name="T15" fmla="*/ 1368152 h 1368152"/>
              <a:gd name="T16" fmla="*/ 0 w 1944216"/>
              <a:gd name="T17" fmla="*/ 1368152 h 1368152"/>
              <a:gd name="T18" fmla="*/ 0 w 1944216"/>
              <a:gd name="T19" fmla="*/ 1243363 h 1368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944216" h="1368152">
                <a:moveTo>
                  <a:pt x="0" y="1243363"/>
                </a:moveTo>
                <a:lnTo>
                  <a:pt x="1573303" y="1243363"/>
                </a:lnTo>
                <a:lnTo>
                  <a:pt x="1573303" y="278036"/>
                </a:lnTo>
                <a:lnTo>
                  <a:pt x="1327179" y="278036"/>
                </a:lnTo>
                <a:lnTo>
                  <a:pt x="1635698" y="0"/>
                </a:lnTo>
                <a:lnTo>
                  <a:pt x="1944216" y="278036"/>
                </a:lnTo>
                <a:lnTo>
                  <a:pt x="1698092" y="278036"/>
                </a:lnTo>
                <a:lnTo>
                  <a:pt x="1698092" y="1368152"/>
                </a:lnTo>
                <a:lnTo>
                  <a:pt x="0" y="1368152"/>
                </a:lnTo>
                <a:lnTo>
                  <a:pt x="0" y="1243363"/>
                </a:lnTo>
                <a:close/>
              </a:path>
            </a:pathLst>
          </a:custGeom>
          <a:gradFill rotWithShape="1">
            <a:gsLst>
              <a:gs pos="0">
                <a:srgbClr val="3A7CCB"/>
              </a:gs>
              <a:gs pos="999">
                <a:srgbClr val="77933C">
                  <a:alpha val="99660"/>
                </a:srgbClr>
              </a:gs>
              <a:gs pos="2000">
                <a:srgbClr val="77933C">
                  <a:alpha val="99320"/>
                </a:srgbClr>
              </a:gs>
              <a:gs pos="3000">
                <a:srgbClr val="77933C">
                  <a:alpha val="98980"/>
                </a:srgbClr>
              </a:gs>
              <a:gs pos="3999">
                <a:srgbClr val="77933C">
                  <a:alpha val="98640"/>
                </a:srgbClr>
              </a:gs>
              <a:gs pos="5000">
                <a:srgbClr val="3C7BC7">
                  <a:alpha val="98300"/>
                </a:srgbClr>
              </a:gs>
              <a:gs pos="6000">
                <a:srgbClr val="77933C">
                  <a:alpha val="97960"/>
                </a:srgbClr>
              </a:gs>
              <a:gs pos="60001">
                <a:srgbClr val="77933C">
                  <a:alpha val="79599"/>
                </a:srgbClr>
              </a:gs>
              <a:gs pos="100000">
                <a:srgbClr val="77933C">
                  <a:alpha val="65999"/>
                </a:srgbClr>
              </a:gs>
            </a:gsLst>
            <a:lin ang="5400000"/>
          </a:gradFill>
          <a:ln w="9525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1476375" y="112514"/>
            <a:ext cx="6467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IL CIRCUITO PENALE PRIMA DEL PROCESSO</a:t>
            </a:r>
            <a:endParaRPr lang="it-IT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7080931" y="6557932"/>
            <a:ext cx="21456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</a:t>
            </a:r>
            <a:r>
              <a:rPr kumimoji="0" lang="it-IT" sz="1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P. Prandini</a:t>
            </a:r>
            <a:endParaRPr kumimoji="0" lang="it-IT" sz="1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814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tangolo arrotondato 29"/>
          <p:cNvSpPr/>
          <p:nvPr/>
        </p:nvSpPr>
        <p:spPr>
          <a:xfrm>
            <a:off x="526802" y="4323589"/>
            <a:ext cx="1584176" cy="947125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ESPIAZIONE PENA IN CARCERE</a:t>
            </a:r>
          </a:p>
        </p:txBody>
      </p:sp>
      <p:sp>
        <p:nvSpPr>
          <p:cNvPr id="31" name="Rettangolo arrotondato 30"/>
          <p:cNvSpPr/>
          <p:nvPr/>
        </p:nvSpPr>
        <p:spPr>
          <a:xfrm>
            <a:off x="573428" y="1700809"/>
            <a:ext cx="3888432" cy="1008112"/>
          </a:xfrm>
          <a:prstGeom prst="round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SOSPENSIONE DEL PROCESSO 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MESSA ALLA PROVA</a:t>
            </a:r>
          </a:p>
        </p:txBody>
      </p:sp>
      <p:sp>
        <p:nvSpPr>
          <p:cNvPr id="32" name="Rettangolo arrotondato 31"/>
          <p:cNvSpPr/>
          <p:nvPr/>
        </p:nvSpPr>
        <p:spPr>
          <a:xfrm>
            <a:off x="2701360" y="4075123"/>
            <a:ext cx="2103954" cy="2088232"/>
          </a:xfrm>
          <a:prstGeom prst="round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MISURE ALTERNATIVE: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Semilibertà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Liberazione anticipata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Detenzione domiciliare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Affidamento in prova al  servizio sociale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33" name="Rettangolo arrotondato 32"/>
          <p:cNvSpPr/>
          <p:nvPr/>
        </p:nvSpPr>
        <p:spPr>
          <a:xfrm>
            <a:off x="4941202" y="2429600"/>
            <a:ext cx="1361458" cy="504056"/>
          </a:xfrm>
          <a:prstGeom prst="roundRect">
            <a:avLst/>
          </a:prstGeom>
          <a:solidFill>
            <a:srgbClr val="FFCC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in comunità</a:t>
            </a:r>
          </a:p>
        </p:txBody>
      </p:sp>
      <p:sp>
        <p:nvSpPr>
          <p:cNvPr id="34" name="Rettangolo arrotondato 33"/>
          <p:cNvSpPr/>
          <p:nvPr/>
        </p:nvSpPr>
        <p:spPr>
          <a:xfrm>
            <a:off x="4928244" y="1443854"/>
            <a:ext cx="1368152" cy="513910"/>
          </a:xfrm>
          <a:prstGeom prst="roundRect">
            <a:avLst/>
          </a:prstGeom>
          <a:solidFill>
            <a:srgbClr val="FFCC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famiglia</a:t>
            </a:r>
          </a:p>
        </p:txBody>
      </p:sp>
      <p:sp>
        <p:nvSpPr>
          <p:cNvPr id="35" name="Freccia a destra 34"/>
          <p:cNvSpPr/>
          <p:nvPr/>
        </p:nvSpPr>
        <p:spPr>
          <a:xfrm rot="18912684" flipV="1">
            <a:off x="4462676" y="1676271"/>
            <a:ext cx="530225" cy="257175"/>
          </a:xfrm>
          <a:prstGeom prst="rightArrow">
            <a:avLst/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Freccia a destra 35"/>
          <p:cNvSpPr/>
          <p:nvPr/>
        </p:nvSpPr>
        <p:spPr>
          <a:xfrm rot="2380268" flipV="1">
            <a:off x="4448168" y="2458096"/>
            <a:ext cx="528638" cy="258763"/>
          </a:xfrm>
          <a:prstGeom prst="rightArrow">
            <a:avLst/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Freccia a destra 36"/>
          <p:cNvSpPr/>
          <p:nvPr/>
        </p:nvSpPr>
        <p:spPr>
          <a:xfrm rot="5400000" flipV="1">
            <a:off x="5132264" y="2092100"/>
            <a:ext cx="549275" cy="249238"/>
          </a:xfrm>
          <a:prstGeom prst="rightArrow">
            <a:avLst/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Freccia a destra 37"/>
          <p:cNvSpPr/>
          <p:nvPr/>
        </p:nvSpPr>
        <p:spPr>
          <a:xfrm rot="19941747" flipV="1">
            <a:off x="6289885" y="1879225"/>
            <a:ext cx="692150" cy="269875"/>
          </a:xfrm>
          <a:prstGeom prst="rightArrow">
            <a:avLst/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Freccia a destra 38"/>
          <p:cNvSpPr/>
          <p:nvPr/>
        </p:nvSpPr>
        <p:spPr>
          <a:xfrm rot="16200000" flipV="1">
            <a:off x="5559912" y="2068732"/>
            <a:ext cx="549275" cy="250825"/>
          </a:xfrm>
          <a:prstGeom prst="rightArrow">
            <a:avLst/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Rettangolo arrotondato 39"/>
          <p:cNvSpPr/>
          <p:nvPr/>
        </p:nvSpPr>
        <p:spPr>
          <a:xfrm>
            <a:off x="6948264" y="981730"/>
            <a:ext cx="1656184" cy="1066034"/>
          </a:xfrm>
          <a:prstGeom prst="round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caso di esito positivo: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ESTINZIONE DEL REATO</a:t>
            </a:r>
          </a:p>
        </p:txBody>
      </p:sp>
      <p:sp>
        <p:nvSpPr>
          <p:cNvPr id="41" name="Rettangolo arrotondato 40"/>
          <p:cNvSpPr/>
          <p:nvPr/>
        </p:nvSpPr>
        <p:spPr>
          <a:xfrm>
            <a:off x="6945973" y="2315300"/>
            <a:ext cx="1656184" cy="1236712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caso di esito negativo: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RIAPERTURA DEL PROCESSO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Freccia a destra 41"/>
          <p:cNvSpPr/>
          <p:nvPr/>
        </p:nvSpPr>
        <p:spPr>
          <a:xfrm rot="2066838" flipV="1">
            <a:off x="6284914" y="2404427"/>
            <a:ext cx="684212" cy="276225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ttangolo arrotondato 42"/>
          <p:cNvSpPr/>
          <p:nvPr/>
        </p:nvSpPr>
        <p:spPr>
          <a:xfrm>
            <a:off x="4941202" y="4764152"/>
            <a:ext cx="1648592" cy="1573561"/>
          </a:xfrm>
          <a:prstGeom prst="round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SANZIONI SOSTITUTIVE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8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Semidetenzione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Libertà controllata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it-IT" sz="18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44" name="Rettangolo arrotondato 43"/>
          <p:cNvSpPr/>
          <p:nvPr/>
        </p:nvSpPr>
        <p:spPr>
          <a:xfrm>
            <a:off x="6810432" y="5041039"/>
            <a:ext cx="1644689" cy="1368152"/>
          </a:xfrm>
          <a:prstGeom prst="round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MISURE DI SICUREZZA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Liberà vigilata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Riformatorio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it-IT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 giudiziario</a:t>
            </a:r>
          </a:p>
        </p:txBody>
      </p:sp>
      <p:sp>
        <p:nvSpPr>
          <p:cNvPr id="45" name="Rettangolo arrotondato 44"/>
          <p:cNvSpPr/>
          <p:nvPr/>
        </p:nvSpPr>
        <p:spPr>
          <a:xfrm>
            <a:off x="528841" y="3212976"/>
            <a:ext cx="3920205" cy="476875"/>
          </a:xfrm>
          <a:prstGeom prst="roundRect">
            <a:avLst/>
          </a:prstGeom>
          <a:solidFill>
            <a:srgbClr val="F7964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CASO DI CONDANNA</a:t>
            </a:r>
          </a:p>
        </p:txBody>
      </p:sp>
      <p:sp>
        <p:nvSpPr>
          <p:cNvPr id="46" name="Rettangolo arrotondato 45"/>
          <p:cNvSpPr/>
          <p:nvPr/>
        </p:nvSpPr>
        <p:spPr>
          <a:xfrm>
            <a:off x="814834" y="5751434"/>
            <a:ext cx="1008112" cy="443070"/>
          </a:xfrm>
          <a:prstGeom prst="round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lavoro all’</a:t>
            </a:r>
            <a:r>
              <a:rPr kumimoji="0" lang="it-IT" altLang="ja-JP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esterno</a:t>
            </a:r>
            <a:endParaRPr kumimoji="0" lang="it-IT" sz="1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47" name="Freccia a destra 46"/>
          <p:cNvSpPr/>
          <p:nvPr/>
        </p:nvSpPr>
        <p:spPr>
          <a:xfrm rot="5400000" flipV="1">
            <a:off x="1169771" y="5417582"/>
            <a:ext cx="312738" cy="266700"/>
          </a:xfrm>
          <a:prstGeom prst="rightArrow">
            <a:avLst>
              <a:gd name="adj1" fmla="val 50000"/>
              <a:gd name="adj2" fmla="val 38571"/>
            </a:avLst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Freccia a destra 47"/>
          <p:cNvSpPr/>
          <p:nvPr/>
        </p:nvSpPr>
        <p:spPr>
          <a:xfrm flipV="1">
            <a:off x="2234634" y="4764151"/>
            <a:ext cx="466725" cy="249693"/>
          </a:xfrm>
          <a:prstGeom prst="rightArrow">
            <a:avLst/>
          </a:prstGeom>
          <a:gradFill>
            <a:gsLst>
              <a:gs pos="0">
                <a:srgbClr val="309030"/>
              </a:gs>
              <a:gs pos="46000">
                <a:srgbClr val="9BBB59">
                  <a:lumMod val="75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ttangolo arrotondato 48"/>
          <p:cNvSpPr/>
          <p:nvPr/>
        </p:nvSpPr>
        <p:spPr>
          <a:xfrm>
            <a:off x="573428" y="1263834"/>
            <a:ext cx="3888432" cy="360040"/>
          </a:xfrm>
          <a:prstGeom prst="round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PERDONO GIUDIZIALE </a:t>
            </a:r>
          </a:p>
        </p:txBody>
      </p:sp>
      <p:sp>
        <p:nvSpPr>
          <p:cNvPr id="50" name="Freccia a destra 17"/>
          <p:cNvSpPr/>
          <p:nvPr/>
        </p:nvSpPr>
        <p:spPr>
          <a:xfrm rot="7982636" flipV="1">
            <a:off x="1087895" y="3896030"/>
            <a:ext cx="684212" cy="276225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Freccia a destra 17"/>
          <p:cNvSpPr/>
          <p:nvPr/>
        </p:nvSpPr>
        <p:spPr>
          <a:xfrm rot="3068819" flipV="1">
            <a:off x="2052907" y="3934602"/>
            <a:ext cx="684213" cy="276225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Freccia a destra 17"/>
          <p:cNvSpPr/>
          <p:nvPr/>
        </p:nvSpPr>
        <p:spPr>
          <a:xfrm rot="2382090" flipV="1">
            <a:off x="4378045" y="4034757"/>
            <a:ext cx="1480823" cy="272192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CasellaDiTesto 52"/>
          <p:cNvSpPr txBox="1"/>
          <p:nvPr/>
        </p:nvSpPr>
        <p:spPr>
          <a:xfrm>
            <a:off x="5890652" y="3780328"/>
            <a:ext cx="360040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sng" strike="noStrike" kern="0" cap="none" spc="0" normalizeH="0" baseline="0" noProof="0" dirty="0" smtClean="0">
                <a:ln w="1905"/>
                <a:solidFill>
                  <a:srgbClr val="4F81B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charset="0"/>
                <a:ea typeface="ＭＳ Ｐゴシック" charset="0"/>
                <a:cs typeface="Arial" charset="0"/>
              </a:rPr>
              <a:t>5</a:t>
            </a:r>
            <a:endParaRPr kumimoji="0" lang="it-IT" sz="3200" b="1" i="0" u="sng" strike="noStrike" kern="0" cap="none" spc="0" normalizeH="0" baseline="0" noProof="0" dirty="0">
              <a:ln w="1905"/>
              <a:solidFill>
                <a:srgbClr val="4F81BD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  <p:sp>
        <p:nvSpPr>
          <p:cNvPr id="54" name="Freccia a destra 17"/>
          <p:cNvSpPr/>
          <p:nvPr/>
        </p:nvSpPr>
        <p:spPr>
          <a:xfrm rot="5400000" flipV="1">
            <a:off x="7416083" y="4655864"/>
            <a:ext cx="433387" cy="282575"/>
          </a:xfrm>
          <a:prstGeom prst="rightArrow">
            <a:avLst/>
          </a:prstGeom>
          <a:gradFill>
            <a:gsLst>
              <a:gs pos="0">
                <a:srgbClr val="C00000"/>
              </a:gs>
              <a:gs pos="33000">
                <a:srgbClr val="C00000"/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ettangolo arrotondato 54"/>
          <p:cNvSpPr/>
          <p:nvPr/>
        </p:nvSpPr>
        <p:spPr>
          <a:xfrm>
            <a:off x="6225893" y="3689851"/>
            <a:ext cx="2376264" cy="864096"/>
          </a:xfrm>
          <a:prstGeom prst="round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NEL CASO IN CUI IL MINORE VENGA RITENUTO INCAPACE DI INTENDERE E VOLERE E/O PERICOLOSO SOCIALMENTE </a:t>
            </a:r>
          </a:p>
        </p:txBody>
      </p:sp>
      <p:sp>
        <p:nvSpPr>
          <p:cNvPr id="56" name="Rettangolo arrotondato 55"/>
          <p:cNvSpPr/>
          <p:nvPr/>
        </p:nvSpPr>
        <p:spPr>
          <a:xfrm>
            <a:off x="573428" y="801710"/>
            <a:ext cx="3888432" cy="36004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sng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IRRILEVANZA DEL FATTO</a:t>
            </a:r>
            <a:endParaRPr kumimoji="0" lang="it-IT" sz="1800" b="1" i="0" u="sng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CasellaDiTesto 56"/>
          <p:cNvSpPr txBox="1"/>
          <p:nvPr/>
        </p:nvSpPr>
        <p:spPr>
          <a:xfrm>
            <a:off x="107504" y="3159025"/>
            <a:ext cx="360040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3200" b="1" u="sng" kern="0" dirty="0">
                <a:ln w="1905"/>
                <a:solidFill>
                  <a:srgbClr val="F79646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charset="0"/>
                <a:ea typeface="ＭＳ Ｐゴシック" charset="0"/>
                <a:cs typeface="Arial" charset="0"/>
              </a:rPr>
              <a:t>4</a:t>
            </a:r>
            <a:endParaRPr kumimoji="0" lang="it-IT" sz="3200" b="1" i="0" u="sng" strike="noStrike" kern="0" cap="none" spc="0" normalizeH="0" baseline="0" noProof="0" dirty="0">
              <a:ln w="1905"/>
              <a:solidFill>
                <a:srgbClr val="F79646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  <p:sp>
        <p:nvSpPr>
          <p:cNvPr id="58" name="CasellaDiTesto 57"/>
          <p:cNvSpPr txBox="1"/>
          <p:nvPr/>
        </p:nvSpPr>
        <p:spPr>
          <a:xfrm>
            <a:off x="107504" y="1957764"/>
            <a:ext cx="360040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3200" b="1" u="sng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charset="0"/>
                <a:ea typeface="ＭＳ Ｐゴシック" charset="0"/>
                <a:cs typeface="Arial" charset="0"/>
              </a:rPr>
              <a:t>3</a:t>
            </a:r>
            <a:endParaRPr kumimoji="0" lang="it-IT" sz="3200" b="1" i="0" u="sng" strike="noStrike" kern="0" cap="none" spc="0" normalizeH="0" baseline="0" noProof="0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  <p:sp>
        <p:nvSpPr>
          <p:cNvPr id="59" name="CasellaDiTesto 58"/>
          <p:cNvSpPr txBox="1"/>
          <p:nvPr/>
        </p:nvSpPr>
        <p:spPr>
          <a:xfrm>
            <a:off x="107504" y="1160500"/>
            <a:ext cx="360040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3200" b="1" u="sng" dirty="0">
                <a:ln w="1905"/>
                <a:solidFill>
                  <a:srgbClr val="77933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charset="0"/>
                <a:ea typeface="ＭＳ Ｐゴシック" charset="0"/>
                <a:cs typeface="Arial" charset="0"/>
              </a:rPr>
              <a:t>2</a:t>
            </a:r>
          </a:p>
        </p:txBody>
      </p:sp>
      <p:sp>
        <p:nvSpPr>
          <p:cNvPr id="60" name="CasellaDiTesto 59"/>
          <p:cNvSpPr txBox="1"/>
          <p:nvPr/>
        </p:nvSpPr>
        <p:spPr>
          <a:xfrm>
            <a:off x="116285" y="679058"/>
            <a:ext cx="360040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32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charset="0"/>
                <a:ea typeface="ＭＳ Ｐゴシック" charset="0"/>
                <a:cs typeface="Arial" charset="0"/>
              </a:rPr>
              <a:t>1</a:t>
            </a:r>
          </a:p>
        </p:txBody>
      </p:sp>
      <p:sp>
        <p:nvSpPr>
          <p:cNvPr id="61" name="Rettangolo 60"/>
          <p:cNvSpPr/>
          <p:nvPr/>
        </p:nvSpPr>
        <p:spPr>
          <a:xfrm>
            <a:off x="1095556" y="0"/>
            <a:ext cx="691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IL CIRCUITO PENALE MINORILE CON LA DEFINIZIONE PROCESSUALE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2" name="Rettangolo 61"/>
          <p:cNvSpPr/>
          <p:nvPr/>
        </p:nvSpPr>
        <p:spPr>
          <a:xfrm>
            <a:off x="0" y="6450212"/>
            <a:ext cx="2416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Ministero della   Giustizia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Dipartimento Giustizia Minorile</a:t>
            </a:r>
            <a:endParaRPr lang="it-IT" sz="7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</a:pPr>
            <a:r>
              <a:rPr lang="it-IT" sz="8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Centro per la Giustizia Minorile per la Lombardia </a:t>
            </a:r>
            <a:endParaRPr lang="it-IT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6961188" y="6525276"/>
            <a:ext cx="21456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cura di </a:t>
            </a:r>
            <a:r>
              <a:rPr kumimoji="0" lang="it-IT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P.</a:t>
            </a:r>
            <a:r>
              <a:rPr kumimoji="0" lang="it-IT" sz="1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Prandini</a:t>
            </a:r>
            <a:endParaRPr kumimoji="0" lang="it-IT" sz="1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909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ustin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626</TotalTime>
  <Words>1970</Words>
  <Application>Microsoft Office PowerPoint</Application>
  <PresentationFormat>Presentazione su schermo (4:3)</PresentationFormat>
  <Paragraphs>399</Paragraphs>
  <Slides>22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22</vt:i4>
      </vt:variant>
    </vt:vector>
  </HeadingPairs>
  <TitlesOfParts>
    <vt:vector size="25" baseType="lpstr">
      <vt:lpstr>Austin</vt:lpstr>
      <vt:lpstr>1_Austin</vt:lpstr>
      <vt:lpstr>Tema di Office</vt:lpstr>
      <vt:lpstr>La rete istituzionale nella gestione dei disturbi psichici e dell’acuzie psichiatrica in adolescenza e in età giovanile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Paola Prandini</dc:creator>
  <cp:lastModifiedBy>Utente</cp:lastModifiedBy>
  <cp:revision>65</cp:revision>
  <cp:lastPrinted>2013-11-20T11:10:10Z</cp:lastPrinted>
  <dcterms:created xsi:type="dcterms:W3CDTF">2013-11-20T09:36:37Z</dcterms:created>
  <dcterms:modified xsi:type="dcterms:W3CDTF">2013-11-26T06:51:40Z</dcterms:modified>
</cp:coreProperties>
</file>